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597A2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597A2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597A2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597A2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81861"/>
            <a:ext cx="693928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597A2"/>
                </a:solidFill>
                <a:latin typeface="Open Sans"/>
                <a:cs typeface="Open San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8591" y="9592954"/>
            <a:ext cx="6918325" cy="188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4C5E66"/>
                </a:solidFill>
                <a:latin typeface="Open Sans"/>
                <a:cs typeface="Open San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759832" y="9366156"/>
            <a:ext cx="516254" cy="181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0075B3"/>
                </a:solidFill>
                <a:latin typeface="Open Sans"/>
                <a:cs typeface="Open Sans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hyperlink" Target="https://www.msdprevention.com/Basic-step-by-step.htm" TargetMode="External"/><Relationship Id="rId6" Type="http://schemas.openxmlformats.org/officeDocument/2006/relationships/hyperlink" Target="https://www.csagroup.org/article/cancsa-z1003-13-bnq-9700-803-2013-r2018" TargetMode="External"/><Relationship Id="rId7" Type="http://schemas.openxmlformats.org/officeDocument/2006/relationships/hyperlink" Target="https://mentalhealthcommission.ca/13-factors-addressing-mental-health-in-the-workplace/" TargetMode="External"/><Relationship Id="rId8" Type="http://schemas.openxmlformats.org/officeDocument/2006/relationships/image" Target="../media/image3.jpg"/><Relationship Id="rId9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57200" y="3712464"/>
            <a:ext cx="6854825" cy="5340350"/>
            <a:chOff x="457200" y="3712464"/>
            <a:chExt cx="6854825" cy="5340350"/>
          </a:xfrm>
        </p:grpSpPr>
        <p:sp>
          <p:nvSpPr>
            <p:cNvPr id="3" name="object 3" descr=""/>
            <p:cNvSpPr/>
            <p:nvPr/>
          </p:nvSpPr>
          <p:spPr>
            <a:xfrm>
              <a:off x="460375" y="3715639"/>
              <a:ext cx="6848475" cy="5334000"/>
            </a:xfrm>
            <a:custGeom>
              <a:avLst/>
              <a:gdLst/>
              <a:ahLst/>
              <a:cxnLst/>
              <a:rect l="l" t="t" r="r" b="b"/>
              <a:pathLst>
                <a:path w="6848475" h="5334000">
                  <a:moveTo>
                    <a:pt x="6760210" y="0"/>
                  </a:moveTo>
                  <a:lnTo>
                    <a:pt x="88265" y="0"/>
                  </a:lnTo>
                  <a:lnTo>
                    <a:pt x="53942" y="6947"/>
                  </a:lnTo>
                  <a:lnTo>
                    <a:pt x="25882" y="25882"/>
                  </a:lnTo>
                  <a:lnTo>
                    <a:pt x="6947" y="53942"/>
                  </a:lnTo>
                  <a:lnTo>
                    <a:pt x="0" y="88265"/>
                  </a:lnTo>
                  <a:lnTo>
                    <a:pt x="0" y="5245481"/>
                  </a:lnTo>
                  <a:lnTo>
                    <a:pt x="6947" y="5279803"/>
                  </a:lnTo>
                  <a:lnTo>
                    <a:pt x="25882" y="5307863"/>
                  </a:lnTo>
                  <a:lnTo>
                    <a:pt x="53942" y="5326798"/>
                  </a:lnTo>
                  <a:lnTo>
                    <a:pt x="88265" y="5333746"/>
                  </a:lnTo>
                  <a:lnTo>
                    <a:pt x="6760210" y="5333746"/>
                  </a:lnTo>
                  <a:lnTo>
                    <a:pt x="6794532" y="5326798"/>
                  </a:lnTo>
                  <a:lnTo>
                    <a:pt x="6822592" y="5307863"/>
                  </a:lnTo>
                  <a:lnTo>
                    <a:pt x="6841527" y="5279803"/>
                  </a:lnTo>
                  <a:lnTo>
                    <a:pt x="6848475" y="5245481"/>
                  </a:lnTo>
                  <a:lnTo>
                    <a:pt x="6848475" y="88265"/>
                  </a:lnTo>
                  <a:lnTo>
                    <a:pt x="6841527" y="53942"/>
                  </a:lnTo>
                  <a:lnTo>
                    <a:pt x="6822592" y="25882"/>
                  </a:lnTo>
                  <a:lnTo>
                    <a:pt x="6794532" y="6947"/>
                  </a:lnTo>
                  <a:lnTo>
                    <a:pt x="6760210" y="0"/>
                  </a:lnTo>
                  <a:close/>
                </a:path>
              </a:pathLst>
            </a:custGeom>
            <a:solidFill>
              <a:srgbClr val="F1F1F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60375" y="3715639"/>
              <a:ext cx="6848475" cy="5334000"/>
            </a:xfrm>
            <a:custGeom>
              <a:avLst/>
              <a:gdLst/>
              <a:ahLst/>
              <a:cxnLst/>
              <a:rect l="l" t="t" r="r" b="b"/>
              <a:pathLst>
                <a:path w="6848475" h="5334000">
                  <a:moveTo>
                    <a:pt x="88265" y="0"/>
                  </a:moveTo>
                  <a:lnTo>
                    <a:pt x="53942" y="6947"/>
                  </a:lnTo>
                  <a:lnTo>
                    <a:pt x="25882" y="25882"/>
                  </a:lnTo>
                  <a:lnTo>
                    <a:pt x="6947" y="53942"/>
                  </a:lnTo>
                  <a:lnTo>
                    <a:pt x="0" y="88265"/>
                  </a:lnTo>
                  <a:lnTo>
                    <a:pt x="0" y="5245481"/>
                  </a:lnTo>
                  <a:lnTo>
                    <a:pt x="6947" y="5279803"/>
                  </a:lnTo>
                  <a:lnTo>
                    <a:pt x="25882" y="5307863"/>
                  </a:lnTo>
                  <a:lnTo>
                    <a:pt x="53942" y="5326798"/>
                  </a:lnTo>
                  <a:lnTo>
                    <a:pt x="88265" y="5333746"/>
                  </a:lnTo>
                  <a:lnTo>
                    <a:pt x="6760210" y="5333746"/>
                  </a:lnTo>
                  <a:lnTo>
                    <a:pt x="6794532" y="5326798"/>
                  </a:lnTo>
                  <a:lnTo>
                    <a:pt x="6822592" y="5307863"/>
                  </a:lnTo>
                  <a:lnTo>
                    <a:pt x="6841527" y="5279803"/>
                  </a:lnTo>
                  <a:lnTo>
                    <a:pt x="6848475" y="5245481"/>
                  </a:lnTo>
                  <a:lnTo>
                    <a:pt x="6848475" y="88265"/>
                  </a:lnTo>
                  <a:lnTo>
                    <a:pt x="6841527" y="53942"/>
                  </a:lnTo>
                  <a:lnTo>
                    <a:pt x="6822592" y="25882"/>
                  </a:lnTo>
                  <a:lnTo>
                    <a:pt x="6794532" y="6947"/>
                  </a:lnTo>
                  <a:lnTo>
                    <a:pt x="6760210" y="0"/>
                  </a:lnTo>
                  <a:lnTo>
                    <a:pt x="88265" y="0"/>
                  </a:lnTo>
                  <a:close/>
                </a:path>
              </a:pathLst>
            </a:custGeom>
            <a:ln w="6350">
              <a:solidFill>
                <a:srgbClr val="CDCCC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3426628" y="1778938"/>
            <a:ext cx="4345940" cy="1740535"/>
            <a:chOff x="3426628" y="1778938"/>
            <a:chExt cx="4345940" cy="1740535"/>
          </a:xfrm>
        </p:grpSpPr>
        <p:sp>
          <p:nvSpPr>
            <p:cNvPr id="6" name="object 6" descr=""/>
            <p:cNvSpPr/>
            <p:nvPr/>
          </p:nvSpPr>
          <p:spPr>
            <a:xfrm>
              <a:off x="3615703" y="1953094"/>
              <a:ext cx="4156710" cy="1566545"/>
            </a:xfrm>
            <a:custGeom>
              <a:avLst/>
              <a:gdLst/>
              <a:ahLst/>
              <a:cxnLst/>
              <a:rect l="l" t="t" r="r" b="b"/>
              <a:pathLst>
                <a:path w="4156709" h="1566545">
                  <a:moveTo>
                    <a:pt x="4156696" y="0"/>
                  </a:moveTo>
                  <a:lnTo>
                    <a:pt x="122745" y="0"/>
                  </a:lnTo>
                  <a:lnTo>
                    <a:pt x="75145" y="8487"/>
                  </a:lnTo>
                  <a:lnTo>
                    <a:pt x="36274" y="29527"/>
                  </a:lnTo>
                  <a:lnTo>
                    <a:pt x="10067" y="56482"/>
                  </a:lnTo>
                  <a:lnTo>
                    <a:pt x="457" y="82715"/>
                  </a:lnTo>
                  <a:lnTo>
                    <a:pt x="0" y="1451978"/>
                  </a:lnTo>
                  <a:lnTo>
                    <a:pt x="9609" y="1496456"/>
                  </a:lnTo>
                  <a:lnTo>
                    <a:pt x="35817" y="1532780"/>
                  </a:lnTo>
                  <a:lnTo>
                    <a:pt x="74687" y="1557271"/>
                  </a:lnTo>
                  <a:lnTo>
                    <a:pt x="122288" y="1566252"/>
                  </a:lnTo>
                  <a:lnTo>
                    <a:pt x="4156696" y="1566252"/>
                  </a:lnTo>
                  <a:lnTo>
                    <a:pt x="4156696" y="0"/>
                  </a:lnTo>
                  <a:close/>
                </a:path>
              </a:pathLst>
            </a:custGeom>
            <a:solidFill>
              <a:srgbClr val="A0D8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621347" y="1832357"/>
              <a:ext cx="1779905" cy="272415"/>
            </a:xfrm>
            <a:custGeom>
              <a:avLst/>
              <a:gdLst/>
              <a:ahLst/>
              <a:cxnLst/>
              <a:rect l="l" t="t" r="r" b="b"/>
              <a:pathLst>
                <a:path w="1779904" h="272414">
                  <a:moveTo>
                    <a:pt x="1696237" y="0"/>
                  </a:moveTo>
                  <a:lnTo>
                    <a:pt x="83451" y="0"/>
                  </a:lnTo>
                  <a:lnTo>
                    <a:pt x="50968" y="6776"/>
                  </a:lnTo>
                  <a:lnTo>
                    <a:pt x="24442" y="25257"/>
                  </a:lnTo>
                  <a:lnTo>
                    <a:pt x="6558" y="52667"/>
                  </a:lnTo>
                  <a:lnTo>
                    <a:pt x="0" y="86232"/>
                  </a:lnTo>
                  <a:lnTo>
                    <a:pt x="0" y="186093"/>
                  </a:lnTo>
                  <a:lnTo>
                    <a:pt x="6558" y="219658"/>
                  </a:lnTo>
                  <a:lnTo>
                    <a:pt x="24442" y="247068"/>
                  </a:lnTo>
                  <a:lnTo>
                    <a:pt x="50968" y="265549"/>
                  </a:lnTo>
                  <a:lnTo>
                    <a:pt x="83451" y="272326"/>
                  </a:lnTo>
                  <a:lnTo>
                    <a:pt x="1696237" y="272326"/>
                  </a:lnTo>
                  <a:lnTo>
                    <a:pt x="1728720" y="265549"/>
                  </a:lnTo>
                  <a:lnTo>
                    <a:pt x="1755246" y="247068"/>
                  </a:lnTo>
                  <a:lnTo>
                    <a:pt x="1773130" y="219658"/>
                  </a:lnTo>
                  <a:lnTo>
                    <a:pt x="1779689" y="186093"/>
                  </a:lnTo>
                  <a:lnTo>
                    <a:pt x="1779689" y="86232"/>
                  </a:lnTo>
                  <a:lnTo>
                    <a:pt x="1773130" y="52667"/>
                  </a:lnTo>
                  <a:lnTo>
                    <a:pt x="1755246" y="25257"/>
                  </a:lnTo>
                  <a:lnTo>
                    <a:pt x="1728720" y="6776"/>
                  </a:lnTo>
                  <a:lnTo>
                    <a:pt x="16962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21347" y="1832357"/>
              <a:ext cx="1779905" cy="272415"/>
            </a:xfrm>
            <a:custGeom>
              <a:avLst/>
              <a:gdLst/>
              <a:ahLst/>
              <a:cxnLst/>
              <a:rect l="l" t="t" r="r" b="b"/>
              <a:pathLst>
                <a:path w="1779904" h="272414">
                  <a:moveTo>
                    <a:pt x="1696237" y="272326"/>
                  </a:moveTo>
                  <a:lnTo>
                    <a:pt x="83451" y="272326"/>
                  </a:lnTo>
                  <a:lnTo>
                    <a:pt x="50968" y="265549"/>
                  </a:lnTo>
                  <a:lnTo>
                    <a:pt x="24442" y="247068"/>
                  </a:lnTo>
                  <a:lnTo>
                    <a:pt x="6558" y="219658"/>
                  </a:lnTo>
                  <a:lnTo>
                    <a:pt x="0" y="186093"/>
                  </a:lnTo>
                  <a:lnTo>
                    <a:pt x="0" y="86232"/>
                  </a:lnTo>
                  <a:lnTo>
                    <a:pt x="6558" y="52667"/>
                  </a:lnTo>
                  <a:lnTo>
                    <a:pt x="24442" y="25257"/>
                  </a:lnTo>
                  <a:lnTo>
                    <a:pt x="50968" y="6776"/>
                  </a:lnTo>
                  <a:lnTo>
                    <a:pt x="83451" y="0"/>
                  </a:lnTo>
                  <a:lnTo>
                    <a:pt x="1696237" y="0"/>
                  </a:lnTo>
                  <a:lnTo>
                    <a:pt x="1728720" y="6776"/>
                  </a:lnTo>
                  <a:lnTo>
                    <a:pt x="1755246" y="25257"/>
                  </a:lnTo>
                  <a:lnTo>
                    <a:pt x="1773130" y="52667"/>
                  </a:lnTo>
                  <a:lnTo>
                    <a:pt x="1779689" y="86232"/>
                  </a:lnTo>
                  <a:lnTo>
                    <a:pt x="1779689" y="186093"/>
                  </a:lnTo>
                  <a:lnTo>
                    <a:pt x="1773130" y="219658"/>
                  </a:lnTo>
                  <a:lnTo>
                    <a:pt x="1755246" y="247068"/>
                  </a:lnTo>
                  <a:lnTo>
                    <a:pt x="1728720" y="265549"/>
                  </a:lnTo>
                  <a:lnTo>
                    <a:pt x="1696237" y="272326"/>
                  </a:lnTo>
                  <a:close/>
                </a:path>
              </a:pathLst>
            </a:custGeom>
            <a:ln w="11671">
              <a:solidFill>
                <a:srgbClr val="A0D8E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432464" y="1784774"/>
              <a:ext cx="367030" cy="367030"/>
            </a:xfrm>
            <a:custGeom>
              <a:avLst/>
              <a:gdLst/>
              <a:ahLst/>
              <a:cxnLst/>
              <a:rect l="l" t="t" r="r" b="b"/>
              <a:pathLst>
                <a:path w="367029" h="367030">
                  <a:moveTo>
                    <a:pt x="183235" y="0"/>
                  </a:moveTo>
                  <a:lnTo>
                    <a:pt x="134525" y="6544"/>
                  </a:lnTo>
                  <a:lnTo>
                    <a:pt x="90755" y="25015"/>
                  </a:lnTo>
                  <a:lnTo>
                    <a:pt x="53670" y="53665"/>
                  </a:lnTo>
                  <a:lnTo>
                    <a:pt x="25018" y="90749"/>
                  </a:lnTo>
                  <a:lnTo>
                    <a:pt x="6545" y="134521"/>
                  </a:lnTo>
                  <a:lnTo>
                    <a:pt x="0" y="183235"/>
                  </a:lnTo>
                  <a:lnTo>
                    <a:pt x="6545" y="231945"/>
                  </a:lnTo>
                  <a:lnTo>
                    <a:pt x="25018" y="275716"/>
                  </a:lnTo>
                  <a:lnTo>
                    <a:pt x="53670" y="312800"/>
                  </a:lnTo>
                  <a:lnTo>
                    <a:pt x="90755" y="341453"/>
                  </a:lnTo>
                  <a:lnTo>
                    <a:pt x="134525" y="359925"/>
                  </a:lnTo>
                  <a:lnTo>
                    <a:pt x="183235" y="366471"/>
                  </a:lnTo>
                  <a:lnTo>
                    <a:pt x="231945" y="359925"/>
                  </a:lnTo>
                  <a:lnTo>
                    <a:pt x="275716" y="341453"/>
                  </a:lnTo>
                  <a:lnTo>
                    <a:pt x="312800" y="312800"/>
                  </a:lnTo>
                  <a:lnTo>
                    <a:pt x="341453" y="275716"/>
                  </a:lnTo>
                  <a:lnTo>
                    <a:pt x="359925" y="231945"/>
                  </a:lnTo>
                  <a:lnTo>
                    <a:pt x="366471" y="183235"/>
                  </a:lnTo>
                  <a:lnTo>
                    <a:pt x="359925" y="134521"/>
                  </a:lnTo>
                  <a:lnTo>
                    <a:pt x="341453" y="90749"/>
                  </a:lnTo>
                  <a:lnTo>
                    <a:pt x="312801" y="53665"/>
                  </a:lnTo>
                  <a:lnTo>
                    <a:pt x="275716" y="25015"/>
                  </a:lnTo>
                  <a:lnTo>
                    <a:pt x="231945" y="6544"/>
                  </a:lnTo>
                  <a:lnTo>
                    <a:pt x="1832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432464" y="1784774"/>
              <a:ext cx="367030" cy="367030"/>
            </a:xfrm>
            <a:custGeom>
              <a:avLst/>
              <a:gdLst/>
              <a:ahLst/>
              <a:cxnLst/>
              <a:rect l="l" t="t" r="r" b="b"/>
              <a:pathLst>
                <a:path w="367029" h="367030">
                  <a:moveTo>
                    <a:pt x="183235" y="366471"/>
                  </a:moveTo>
                  <a:lnTo>
                    <a:pt x="231945" y="359925"/>
                  </a:lnTo>
                  <a:lnTo>
                    <a:pt x="275716" y="341453"/>
                  </a:lnTo>
                  <a:lnTo>
                    <a:pt x="312800" y="312800"/>
                  </a:lnTo>
                  <a:lnTo>
                    <a:pt x="341453" y="275716"/>
                  </a:lnTo>
                  <a:lnTo>
                    <a:pt x="359925" y="231945"/>
                  </a:lnTo>
                  <a:lnTo>
                    <a:pt x="366471" y="183235"/>
                  </a:lnTo>
                  <a:lnTo>
                    <a:pt x="359925" y="134521"/>
                  </a:lnTo>
                  <a:lnTo>
                    <a:pt x="341453" y="90749"/>
                  </a:lnTo>
                  <a:lnTo>
                    <a:pt x="312801" y="53665"/>
                  </a:lnTo>
                  <a:lnTo>
                    <a:pt x="275716" y="25015"/>
                  </a:lnTo>
                  <a:lnTo>
                    <a:pt x="231945" y="6544"/>
                  </a:lnTo>
                  <a:lnTo>
                    <a:pt x="183235" y="0"/>
                  </a:lnTo>
                  <a:lnTo>
                    <a:pt x="134525" y="6544"/>
                  </a:lnTo>
                  <a:lnTo>
                    <a:pt x="90755" y="25015"/>
                  </a:lnTo>
                  <a:lnTo>
                    <a:pt x="53670" y="53665"/>
                  </a:lnTo>
                  <a:lnTo>
                    <a:pt x="25018" y="90749"/>
                  </a:lnTo>
                  <a:lnTo>
                    <a:pt x="6545" y="134521"/>
                  </a:lnTo>
                  <a:lnTo>
                    <a:pt x="0" y="183235"/>
                  </a:lnTo>
                  <a:lnTo>
                    <a:pt x="6545" y="231945"/>
                  </a:lnTo>
                  <a:lnTo>
                    <a:pt x="25018" y="275716"/>
                  </a:lnTo>
                  <a:lnTo>
                    <a:pt x="53670" y="312800"/>
                  </a:lnTo>
                  <a:lnTo>
                    <a:pt x="90755" y="341453"/>
                  </a:lnTo>
                  <a:lnTo>
                    <a:pt x="134525" y="359925"/>
                  </a:lnTo>
                  <a:lnTo>
                    <a:pt x="183235" y="366471"/>
                  </a:lnTo>
                  <a:close/>
                </a:path>
              </a:pathLst>
            </a:custGeom>
            <a:ln w="11671">
              <a:solidFill>
                <a:srgbClr val="A0D8E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/>
          <p:nvPr/>
        </p:nvSpPr>
        <p:spPr>
          <a:xfrm>
            <a:off x="457200" y="1854707"/>
            <a:ext cx="2862580" cy="0"/>
          </a:xfrm>
          <a:custGeom>
            <a:avLst/>
            <a:gdLst/>
            <a:ahLst/>
            <a:cxnLst/>
            <a:rect l="l" t="t" r="r" b="b"/>
            <a:pathLst>
              <a:path w="2862579" h="0">
                <a:moveTo>
                  <a:pt x="0" y="0"/>
                </a:moveTo>
                <a:lnTo>
                  <a:pt x="2862072" y="0"/>
                </a:lnTo>
              </a:path>
            </a:pathLst>
          </a:custGeom>
          <a:ln w="6350">
            <a:solidFill>
              <a:srgbClr val="CDCCCB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2133598" y="8124443"/>
            <a:ext cx="3529329" cy="794385"/>
            <a:chOff x="2133598" y="8124443"/>
            <a:chExt cx="3529329" cy="794385"/>
          </a:xfrm>
        </p:grpSpPr>
        <p:sp>
          <p:nvSpPr>
            <p:cNvPr id="13" name="object 13" descr=""/>
            <p:cNvSpPr/>
            <p:nvPr/>
          </p:nvSpPr>
          <p:spPr>
            <a:xfrm>
              <a:off x="2133587" y="8124443"/>
              <a:ext cx="3529329" cy="794385"/>
            </a:xfrm>
            <a:custGeom>
              <a:avLst/>
              <a:gdLst/>
              <a:ahLst/>
              <a:cxnLst/>
              <a:rect l="l" t="t" r="r" b="b"/>
              <a:pathLst>
                <a:path w="3529329" h="794384">
                  <a:moveTo>
                    <a:pt x="3529076" y="397002"/>
                  </a:moveTo>
                  <a:lnTo>
                    <a:pt x="3526409" y="353745"/>
                  </a:lnTo>
                  <a:lnTo>
                    <a:pt x="3518636" y="311848"/>
                  </a:lnTo>
                  <a:lnTo>
                    <a:pt x="3506000" y="271526"/>
                  </a:lnTo>
                  <a:lnTo>
                    <a:pt x="3488791" y="233045"/>
                  </a:lnTo>
                  <a:lnTo>
                    <a:pt x="3467277" y="196634"/>
                  </a:lnTo>
                  <a:lnTo>
                    <a:pt x="3441738" y="162547"/>
                  </a:lnTo>
                  <a:lnTo>
                    <a:pt x="3412464" y="131013"/>
                  </a:lnTo>
                  <a:lnTo>
                    <a:pt x="3379711" y="102285"/>
                  </a:lnTo>
                  <a:lnTo>
                    <a:pt x="3343770" y="76606"/>
                  </a:lnTo>
                  <a:lnTo>
                    <a:pt x="3304895" y="54203"/>
                  </a:lnTo>
                  <a:lnTo>
                    <a:pt x="3263392" y="35344"/>
                  </a:lnTo>
                  <a:lnTo>
                    <a:pt x="3219513" y="20243"/>
                  </a:lnTo>
                  <a:lnTo>
                    <a:pt x="3173552" y="9169"/>
                  </a:lnTo>
                  <a:lnTo>
                    <a:pt x="3125774" y="2336"/>
                  </a:lnTo>
                  <a:lnTo>
                    <a:pt x="3076460" y="0"/>
                  </a:lnTo>
                  <a:lnTo>
                    <a:pt x="2046033" y="0"/>
                  </a:lnTo>
                  <a:lnTo>
                    <a:pt x="1996706" y="2336"/>
                  </a:lnTo>
                  <a:lnTo>
                    <a:pt x="1948929" y="9169"/>
                  </a:lnTo>
                  <a:lnTo>
                    <a:pt x="1902968" y="20243"/>
                  </a:lnTo>
                  <a:lnTo>
                    <a:pt x="1859089" y="35344"/>
                  </a:lnTo>
                  <a:lnTo>
                    <a:pt x="1817585" y="54203"/>
                  </a:lnTo>
                  <a:lnTo>
                    <a:pt x="1778723" y="76606"/>
                  </a:lnTo>
                  <a:lnTo>
                    <a:pt x="1757680" y="91630"/>
                  </a:lnTo>
                  <a:lnTo>
                    <a:pt x="1752130" y="87223"/>
                  </a:lnTo>
                  <a:lnTo>
                    <a:pt x="1712010" y="61810"/>
                  </a:lnTo>
                  <a:lnTo>
                    <a:pt x="1668754" y="40360"/>
                  </a:lnTo>
                  <a:lnTo>
                    <a:pt x="1622729" y="23152"/>
                  </a:lnTo>
                  <a:lnTo>
                    <a:pt x="1574241" y="10490"/>
                  </a:lnTo>
                  <a:lnTo>
                    <a:pt x="1523657" y="2679"/>
                  </a:lnTo>
                  <a:lnTo>
                    <a:pt x="1471282" y="0"/>
                  </a:lnTo>
                  <a:lnTo>
                    <a:pt x="449033" y="0"/>
                  </a:lnTo>
                  <a:lnTo>
                    <a:pt x="396671" y="2679"/>
                  </a:lnTo>
                  <a:lnTo>
                    <a:pt x="346075" y="10490"/>
                  </a:lnTo>
                  <a:lnTo>
                    <a:pt x="297599" y="23152"/>
                  </a:lnTo>
                  <a:lnTo>
                    <a:pt x="251561" y="40360"/>
                  </a:lnTo>
                  <a:lnTo>
                    <a:pt x="208318" y="61810"/>
                  </a:lnTo>
                  <a:lnTo>
                    <a:pt x="168186" y="87223"/>
                  </a:lnTo>
                  <a:lnTo>
                    <a:pt x="131521" y="116281"/>
                  </a:lnTo>
                  <a:lnTo>
                    <a:pt x="98653" y="148704"/>
                  </a:lnTo>
                  <a:lnTo>
                    <a:pt x="69913" y="184188"/>
                  </a:lnTo>
                  <a:lnTo>
                    <a:pt x="45643" y="222415"/>
                  </a:lnTo>
                  <a:lnTo>
                    <a:pt x="26187" y="263118"/>
                  </a:lnTo>
                  <a:lnTo>
                    <a:pt x="11861" y="305981"/>
                  </a:lnTo>
                  <a:lnTo>
                    <a:pt x="3022" y="350710"/>
                  </a:lnTo>
                  <a:lnTo>
                    <a:pt x="0" y="397002"/>
                  </a:lnTo>
                  <a:lnTo>
                    <a:pt x="3022" y="443306"/>
                  </a:lnTo>
                  <a:lnTo>
                    <a:pt x="11861" y="488035"/>
                  </a:lnTo>
                  <a:lnTo>
                    <a:pt x="26187" y="530898"/>
                  </a:lnTo>
                  <a:lnTo>
                    <a:pt x="45643" y="571601"/>
                  </a:lnTo>
                  <a:lnTo>
                    <a:pt x="69913" y="609828"/>
                  </a:lnTo>
                  <a:lnTo>
                    <a:pt x="98653" y="645312"/>
                  </a:lnTo>
                  <a:lnTo>
                    <a:pt x="131521" y="677722"/>
                  </a:lnTo>
                  <a:lnTo>
                    <a:pt x="168186" y="706793"/>
                  </a:lnTo>
                  <a:lnTo>
                    <a:pt x="208318" y="732205"/>
                  </a:lnTo>
                  <a:lnTo>
                    <a:pt x="251561" y="753656"/>
                  </a:lnTo>
                  <a:lnTo>
                    <a:pt x="297599" y="770864"/>
                  </a:lnTo>
                  <a:lnTo>
                    <a:pt x="346075" y="783526"/>
                  </a:lnTo>
                  <a:lnTo>
                    <a:pt x="396671" y="791337"/>
                  </a:lnTo>
                  <a:lnTo>
                    <a:pt x="449033" y="794004"/>
                  </a:lnTo>
                  <a:lnTo>
                    <a:pt x="1471282" y="794004"/>
                  </a:lnTo>
                  <a:lnTo>
                    <a:pt x="1523657" y="791337"/>
                  </a:lnTo>
                  <a:lnTo>
                    <a:pt x="1574241" y="783526"/>
                  </a:lnTo>
                  <a:lnTo>
                    <a:pt x="1622729" y="770864"/>
                  </a:lnTo>
                  <a:lnTo>
                    <a:pt x="1668754" y="753656"/>
                  </a:lnTo>
                  <a:lnTo>
                    <a:pt x="1712010" y="732205"/>
                  </a:lnTo>
                  <a:lnTo>
                    <a:pt x="1752130" y="706793"/>
                  </a:lnTo>
                  <a:lnTo>
                    <a:pt x="1757680" y="702398"/>
                  </a:lnTo>
                  <a:lnTo>
                    <a:pt x="1778723" y="717410"/>
                  </a:lnTo>
                  <a:lnTo>
                    <a:pt x="1817585" y="739800"/>
                  </a:lnTo>
                  <a:lnTo>
                    <a:pt x="1859089" y="758672"/>
                  </a:lnTo>
                  <a:lnTo>
                    <a:pt x="1902968" y="773772"/>
                  </a:lnTo>
                  <a:lnTo>
                    <a:pt x="1948929" y="784847"/>
                  </a:lnTo>
                  <a:lnTo>
                    <a:pt x="1996706" y="791679"/>
                  </a:lnTo>
                  <a:lnTo>
                    <a:pt x="2046033" y="794004"/>
                  </a:lnTo>
                  <a:lnTo>
                    <a:pt x="3076460" y="794004"/>
                  </a:lnTo>
                  <a:lnTo>
                    <a:pt x="3125774" y="791679"/>
                  </a:lnTo>
                  <a:lnTo>
                    <a:pt x="3173552" y="784847"/>
                  </a:lnTo>
                  <a:lnTo>
                    <a:pt x="3219513" y="773772"/>
                  </a:lnTo>
                  <a:lnTo>
                    <a:pt x="3263392" y="758672"/>
                  </a:lnTo>
                  <a:lnTo>
                    <a:pt x="3304895" y="739800"/>
                  </a:lnTo>
                  <a:lnTo>
                    <a:pt x="3343770" y="717410"/>
                  </a:lnTo>
                  <a:lnTo>
                    <a:pt x="3379711" y="691730"/>
                  </a:lnTo>
                  <a:lnTo>
                    <a:pt x="3412464" y="663003"/>
                  </a:lnTo>
                  <a:lnTo>
                    <a:pt x="3441738" y="631469"/>
                  </a:lnTo>
                  <a:lnTo>
                    <a:pt x="3467277" y="597382"/>
                  </a:lnTo>
                  <a:lnTo>
                    <a:pt x="3488791" y="560971"/>
                  </a:lnTo>
                  <a:lnTo>
                    <a:pt x="3506000" y="522490"/>
                  </a:lnTo>
                  <a:lnTo>
                    <a:pt x="3518636" y="482168"/>
                  </a:lnTo>
                  <a:lnTo>
                    <a:pt x="3526409" y="440270"/>
                  </a:lnTo>
                  <a:lnTo>
                    <a:pt x="3529076" y="397002"/>
                  </a:lnTo>
                  <a:close/>
                </a:path>
              </a:pathLst>
            </a:custGeom>
            <a:solidFill>
              <a:srgbClr val="0067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27006" y="8209114"/>
              <a:ext cx="327025" cy="624840"/>
            </a:xfrm>
            <a:custGeom>
              <a:avLst/>
              <a:gdLst/>
              <a:ahLst/>
              <a:cxnLst/>
              <a:rect l="l" t="t" r="r" b="b"/>
              <a:pathLst>
                <a:path w="327025" h="624840">
                  <a:moveTo>
                    <a:pt x="163436" y="0"/>
                  </a:moveTo>
                  <a:lnTo>
                    <a:pt x="123044" y="33535"/>
                  </a:lnTo>
                  <a:lnTo>
                    <a:pt x="87508" y="71533"/>
                  </a:lnTo>
                  <a:lnTo>
                    <a:pt x="57324" y="113534"/>
                  </a:lnTo>
                  <a:lnTo>
                    <a:pt x="32987" y="159076"/>
                  </a:lnTo>
                  <a:lnTo>
                    <a:pt x="14990" y="207697"/>
                  </a:lnTo>
                  <a:lnTo>
                    <a:pt x="3830" y="258935"/>
                  </a:lnTo>
                  <a:lnTo>
                    <a:pt x="0" y="312331"/>
                  </a:lnTo>
                  <a:lnTo>
                    <a:pt x="3830" y="365726"/>
                  </a:lnTo>
                  <a:lnTo>
                    <a:pt x="14990" y="416965"/>
                  </a:lnTo>
                  <a:lnTo>
                    <a:pt x="32987" y="465586"/>
                  </a:lnTo>
                  <a:lnTo>
                    <a:pt x="57324" y="511127"/>
                  </a:lnTo>
                  <a:lnTo>
                    <a:pt x="87508" y="553128"/>
                  </a:lnTo>
                  <a:lnTo>
                    <a:pt x="123044" y="591127"/>
                  </a:lnTo>
                  <a:lnTo>
                    <a:pt x="163436" y="624662"/>
                  </a:lnTo>
                  <a:lnTo>
                    <a:pt x="203823" y="591127"/>
                  </a:lnTo>
                  <a:lnTo>
                    <a:pt x="239355" y="553128"/>
                  </a:lnTo>
                  <a:lnTo>
                    <a:pt x="269537" y="511127"/>
                  </a:lnTo>
                  <a:lnTo>
                    <a:pt x="293873" y="465586"/>
                  </a:lnTo>
                  <a:lnTo>
                    <a:pt x="311869" y="416965"/>
                  </a:lnTo>
                  <a:lnTo>
                    <a:pt x="323029" y="365726"/>
                  </a:lnTo>
                  <a:lnTo>
                    <a:pt x="326859" y="312331"/>
                  </a:lnTo>
                  <a:lnTo>
                    <a:pt x="323029" y="258935"/>
                  </a:lnTo>
                  <a:lnTo>
                    <a:pt x="311869" y="207697"/>
                  </a:lnTo>
                  <a:lnTo>
                    <a:pt x="293873" y="159076"/>
                  </a:lnTo>
                  <a:lnTo>
                    <a:pt x="269537" y="113534"/>
                  </a:lnTo>
                  <a:lnTo>
                    <a:pt x="239355" y="71533"/>
                  </a:lnTo>
                  <a:lnTo>
                    <a:pt x="203823" y="33535"/>
                  </a:lnTo>
                  <a:lnTo>
                    <a:pt x="163436" y="0"/>
                  </a:lnTo>
                  <a:close/>
                </a:path>
              </a:pathLst>
            </a:custGeom>
            <a:solidFill>
              <a:srgbClr val="4D7BA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465856" y="9147175"/>
            <a:ext cx="6846570" cy="0"/>
          </a:xfrm>
          <a:custGeom>
            <a:avLst/>
            <a:gdLst/>
            <a:ahLst/>
            <a:cxnLst/>
            <a:rect l="l" t="t" r="r" b="b"/>
            <a:pathLst>
              <a:path w="6846570" h="0">
                <a:moveTo>
                  <a:pt x="0" y="0"/>
                </a:moveTo>
                <a:lnTo>
                  <a:pt x="6846163" y="0"/>
                </a:lnTo>
              </a:path>
            </a:pathLst>
          </a:custGeom>
          <a:ln w="6350">
            <a:solidFill>
              <a:srgbClr val="0067A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5671249" y="7803895"/>
            <a:ext cx="408305" cy="829944"/>
            <a:chOff x="5671249" y="7803895"/>
            <a:chExt cx="408305" cy="829944"/>
          </a:xfrm>
        </p:grpSpPr>
        <p:sp>
          <p:nvSpPr>
            <p:cNvPr id="17" name="object 17" descr=""/>
            <p:cNvSpPr/>
            <p:nvPr/>
          </p:nvSpPr>
          <p:spPr>
            <a:xfrm>
              <a:off x="5801282" y="7841995"/>
              <a:ext cx="240029" cy="684530"/>
            </a:xfrm>
            <a:custGeom>
              <a:avLst/>
              <a:gdLst/>
              <a:ahLst/>
              <a:cxnLst/>
              <a:rect l="l" t="t" r="r" b="b"/>
              <a:pathLst>
                <a:path w="240029" h="684529">
                  <a:moveTo>
                    <a:pt x="0" y="684352"/>
                  </a:moveTo>
                  <a:lnTo>
                    <a:pt x="239623" y="684352"/>
                  </a:lnTo>
                  <a:lnTo>
                    <a:pt x="239623" y="0"/>
                  </a:lnTo>
                </a:path>
              </a:pathLst>
            </a:custGeom>
            <a:ln w="76200">
              <a:solidFill>
                <a:srgbClr val="0067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671249" y="8419328"/>
              <a:ext cx="181610" cy="214629"/>
            </a:xfrm>
            <a:custGeom>
              <a:avLst/>
              <a:gdLst/>
              <a:ahLst/>
              <a:cxnLst/>
              <a:rect l="l" t="t" r="r" b="b"/>
              <a:pathLst>
                <a:path w="181610" h="214629">
                  <a:moveTo>
                    <a:pt x="181203" y="0"/>
                  </a:moveTo>
                  <a:lnTo>
                    <a:pt x="0" y="107010"/>
                  </a:lnTo>
                  <a:lnTo>
                    <a:pt x="181203" y="214033"/>
                  </a:lnTo>
                  <a:lnTo>
                    <a:pt x="181203" y="0"/>
                  </a:lnTo>
                  <a:close/>
                </a:path>
              </a:pathLst>
            </a:custGeom>
            <a:solidFill>
              <a:srgbClr val="0067A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3890459" y="7867967"/>
            <a:ext cx="0" cy="190500"/>
          </a:xfrm>
          <a:custGeom>
            <a:avLst/>
            <a:gdLst/>
            <a:ahLst/>
            <a:cxnLst/>
            <a:rect l="l" t="t" r="r" b="b"/>
            <a:pathLst>
              <a:path w="0" h="190500">
                <a:moveTo>
                  <a:pt x="0" y="189941"/>
                </a:moveTo>
                <a:lnTo>
                  <a:pt x="0" y="0"/>
                </a:lnTo>
              </a:path>
            </a:pathLst>
          </a:custGeom>
          <a:ln w="76200">
            <a:solidFill>
              <a:srgbClr val="0067A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0" name="object 20" descr=""/>
          <p:cNvGrpSpPr/>
          <p:nvPr/>
        </p:nvGrpSpPr>
        <p:grpSpPr>
          <a:xfrm>
            <a:off x="1702944" y="7803358"/>
            <a:ext cx="414655" cy="829944"/>
            <a:chOff x="1702944" y="7803358"/>
            <a:chExt cx="414655" cy="829944"/>
          </a:xfrm>
        </p:grpSpPr>
        <p:sp>
          <p:nvSpPr>
            <p:cNvPr id="21" name="object 21" descr=""/>
            <p:cNvSpPr/>
            <p:nvPr/>
          </p:nvSpPr>
          <p:spPr>
            <a:xfrm>
              <a:off x="1741044" y="7841458"/>
              <a:ext cx="246379" cy="684530"/>
            </a:xfrm>
            <a:custGeom>
              <a:avLst/>
              <a:gdLst/>
              <a:ahLst/>
              <a:cxnLst/>
              <a:rect l="l" t="t" r="r" b="b"/>
              <a:pathLst>
                <a:path w="246380" h="684529">
                  <a:moveTo>
                    <a:pt x="246202" y="684352"/>
                  </a:moveTo>
                  <a:lnTo>
                    <a:pt x="0" y="684352"/>
                  </a:lnTo>
                  <a:lnTo>
                    <a:pt x="0" y="0"/>
                  </a:lnTo>
                </a:path>
              </a:pathLst>
            </a:custGeom>
            <a:ln w="76200">
              <a:solidFill>
                <a:srgbClr val="0067A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936075" y="8418791"/>
              <a:ext cx="181610" cy="214629"/>
            </a:xfrm>
            <a:custGeom>
              <a:avLst/>
              <a:gdLst/>
              <a:ahLst/>
              <a:cxnLst/>
              <a:rect l="l" t="t" r="r" b="b"/>
              <a:pathLst>
                <a:path w="181610" h="214629">
                  <a:moveTo>
                    <a:pt x="0" y="0"/>
                  </a:moveTo>
                  <a:lnTo>
                    <a:pt x="0" y="214033"/>
                  </a:lnTo>
                  <a:lnTo>
                    <a:pt x="181203" y="1070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7A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/>
          <p:nvPr/>
        </p:nvSpPr>
        <p:spPr>
          <a:xfrm>
            <a:off x="3783445" y="8019437"/>
            <a:ext cx="214629" cy="181610"/>
          </a:xfrm>
          <a:custGeom>
            <a:avLst/>
            <a:gdLst/>
            <a:ahLst/>
            <a:cxnLst/>
            <a:rect l="l" t="t" r="r" b="b"/>
            <a:pathLst>
              <a:path w="214629" h="181609">
                <a:moveTo>
                  <a:pt x="214033" y="0"/>
                </a:moveTo>
                <a:lnTo>
                  <a:pt x="0" y="0"/>
                </a:lnTo>
                <a:lnTo>
                  <a:pt x="107022" y="181203"/>
                </a:lnTo>
                <a:lnTo>
                  <a:pt x="214033" y="0"/>
                </a:lnTo>
                <a:close/>
              </a:path>
            </a:pathLst>
          </a:custGeom>
          <a:solidFill>
            <a:srgbClr val="0067A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 descr=""/>
          <p:cNvGrpSpPr/>
          <p:nvPr/>
        </p:nvGrpSpPr>
        <p:grpSpPr>
          <a:xfrm>
            <a:off x="585209" y="4867982"/>
            <a:ext cx="2312035" cy="3122295"/>
            <a:chOff x="585209" y="4867982"/>
            <a:chExt cx="2312035" cy="3122295"/>
          </a:xfrm>
        </p:grpSpPr>
        <p:sp>
          <p:nvSpPr>
            <p:cNvPr id="25" name="object 25" descr=""/>
            <p:cNvSpPr/>
            <p:nvPr/>
          </p:nvSpPr>
          <p:spPr>
            <a:xfrm>
              <a:off x="589972" y="4872744"/>
              <a:ext cx="2302510" cy="3112770"/>
            </a:xfrm>
            <a:custGeom>
              <a:avLst/>
              <a:gdLst/>
              <a:ahLst/>
              <a:cxnLst/>
              <a:rect l="l" t="t" r="r" b="b"/>
              <a:pathLst>
                <a:path w="2302510" h="3112770">
                  <a:moveTo>
                    <a:pt x="2302141" y="0"/>
                  </a:moveTo>
                  <a:lnTo>
                    <a:pt x="0" y="0"/>
                  </a:lnTo>
                  <a:lnTo>
                    <a:pt x="0" y="2881655"/>
                  </a:lnTo>
                  <a:lnTo>
                    <a:pt x="1151077" y="3112516"/>
                  </a:lnTo>
                  <a:lnTo>
                    <a:pt x="2302141" y="2881655"/>
                  </a:lnTo>
                  <a:lnTo>
                    <a:pt x="230214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89972" y="4872744"/>
              <a:ext cx="2302510" cy="3112770"/>
            </a:xfrm>
            <a:custGeom>
              <a:avLst/>
              <a:gdLst/>
              <a:ahLst/>
              <a:cxnLst/>
              <a:rect l="l" t="t" r="r" b="b"/>
              <a:pathLst>
                <a:path w="2302510" h="3112770">
                  <a:moveTo>
                    <a:pt x="2302141" y="2881655"/>
                  </a:moveTo>
                  <a:lnTo>
                    <a:pt x="2302141" y="0"/>
                  </a:lnTo>
                  <a:lnTo>
                    <a:pt x="0" y="0"/>
                  </a:lnTo>
                  <a:lnTo>
                    <a:pt x="0" y="2881655"/>
                  </a:lnTo>
                  <a:lnTo>
                    <a:pt x="1151077" y="3112516"/>
                  </a:lnTo>
                  <a:lnTo>
                    <a:pt x="2302141" y="2881655"/>
                  </a:lnTo>
                  <a:close/>
                </a:path>
              </a:pathLst>
            </a:custGeom>
            <a:ln w="9525">
              <a:solidFill>
                <a:srgbClr val="0B59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7" name="object 27" descr=""/>
          <p:cNvGrpSpPr/>
          <p:nvPr/>
        </p:nvGrpSpPr>
        <p:grpSpPr>
          <a:xfrm>
            <a:off x="4888217" y="4864484"/>
            <a:ext cx="2308225" cy="3122295"/>
            <a:chOff x="4888217" y="4864484"/>
            <a:chExt cx="2308225" cy="3122295"/>
          </a:xfrm>
        </p:grpSpPr>
        <p:sp>
          <p:nvSpPr>
            <p:cNvPr id="28" name="object 28" descr=""/>
            <p:cNvSpPr/>
            <p:nvPr/>
          </p:nvSpPr>
          <p:spPr>
            <a:xfrm>
              <a:off x="4892979" y="4869247"/>
              <a:ext cx="2298700" cy="3112770"/>
            </a:xfrm>
            <a:custGeom>
              <a:avLst/>
              <a:gdLst/>
              <a:ahLst/>
              <a:cxnLst/>
              <a:rect l="l" t="t" r="r" b="b"/>
              <a:pathLst>
                <a:path w="2298700" h="3112770">
                  <a:moveTo>
                    <a:pt x="2298585" y="0"/>
                  </a:moveTo>
                  <a:lnTo>
                    <a:pt x="0" y="0"/>
                  </a:lnTo>
                  <a:lnTo>
                    <a:pt x="0" y="2881655"/>
                  </a:lnTo>
                  <a:lnTo>
                    <a:pt x="1149299" y="3112516"/>
                  </a:lnTo>
                  <a:lnTo>
                    <a:pt x="2298585" y="2881655"/>
                  </a:lnTo>
                  <a:lnTo>
                    <a:pt x="22985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4892979" y="4869247"/>
              <a:ext cx="2298700" cy="3112770"/>
            </a:xfrm>
            <a:custGeom>
              <a:avLst/>
              <a:gdLst/>
              <a:ahLst/>
              <a:cxnLst/>
              <a:rect l="l" t="t" r="r" b="b"/>
              <a:pathLst>
                <a:path w="2298700" h="3112770">
                  <a:moveTo>
                    <a:pt x="2298585" y="2881655"/>
                  </a:moveTo>
                  <a:lnTo>
                    <a:pt x="2298585" y="0"/>
                  </a:lnTo>
                  <a:lnTo>
                    <a:pt x="0" y="0"/>
                  </a:lnTo>
                  <a:lnTo>
                    <a:pt x="0" y="2881655"/>
                  </a:lnTo>
                  <a:lnTo>
                    <a:pt x="1149299" y="3112516"/>
                  </a:lnTo>
                  <a:lnTo>
                    <a:pt x="2298585" y="2881655"/>
                  </a:lnTo>
                  <a:close/>
                </a:path>
              </a:pathLst>
            </a:custGeom>
            <a:ln w="9525">
              <a:solidFill>
                <a:srgbClr val="31B8C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 descr=""/>
          <p:cNvGrpSpPr/>
          <p:nvPr/>
        </p:nvGrpSpPr>
        <p:grpSpPr>
          <a:xfrm>
            <a:off x="3101271" y="4867988"/>
            <a:ext cx="1578610" cy="3119120"/>
            <a:chOff x="3101271" y="4867988"/>
            <a:chExt cx="1578610" cy="3119120"/>
          </a:xfrm>
        </p:grpSpPr>
        <p:sp>
          <p:nvSpPr>
            <p:cNvPr id="31" name="object 31" descr=""/>
            <p:cNvSpPr/>
            <p:nvPr/>
          </p:nvSpPr>
          <p:spPr>
            <a:xfrm>
              <a:off x="3106033" y="4872751"/>
              <a:ext cx="1569085" cy="3109595"/>
            </a:xfrm>
            <a:custGeom>
              <a:avLst/>
              <a:gdLst/>
              <a:ahLst/>
              <a:cxnLst/>
              <a:rect l="l" t="t" r="r" b="b"/>
              <a:pathLst>
                <a:path w="1569085" h="3109595">
                  <a:moveTo>
                    <a:pt x="1568856" y="0"/>
                  </a:moveTo>
                  <a:lnTo>
                    <a:pt x="0" y="0"/>
                  </a:lnTo>
                  <a:lnTo>
                    <a:pt x="0" y="2881477"/>
                  </a:lnTo>
                  <a:lnTo>
                    <a:pt x="783297" y="3108998"/>
                  </a:lnTo>
                  <a:lnTo>
                    <a:pt x="1568856" y="2881477"/>
                  </a:lnTo>
                  <a:lnTo>
                    <a:pt x="15688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106033" y="4872751"/>
              <a:ext cx="1569085" cy="3109595"/>
            </a:xfrm>
            <a:custGeom>
              <a:avLst/>
              <a:gdLst/>
              <a:ahLst/>
              <a:cxnLst/>
              <a:rect l="l" t="t" r="r" b="b"/>
              <a:pathLst>
                <a:path w="1569085" h="3109595">
                  <a:moveTo>
                    <a:pt x="1568856" y="2881477"/>
                  </a:moveTo>
                  <a:lnTo>
                    <a:pt x="1568856" y="0"/>
                  </a:lnTo>
                  <a:lnTo>
                    <a:pt x="0" y="0"/>
                  </a:lnTo>
                  <a:lnTo>
                    <a:pt x="0" y="2881477"/>
                  </a:lnTo>
                  <a:lnTo>
                    <a:pt x="783297" y="3108998"/>
                  </a:lnTo>
                  <a:lnTo>
                    <a:pt x="1568856" y="2881477"/>
                  </a:lnTo>
                  <a:close/>
                </a:path>
              </a:pathLst>
            </a:custGeom>
            <a:ln w="9525">
              <a:solidFill>
                <a:srgbClr val="1597A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/>
          <p:nvPr/>
        </p:nvSpPr>
        <p:spPr>
          <a:xfrm>
            <a:off x="585209" y="5239361"/>
            <a:ext cx="2302510" cy="0"/>
          </a:xfrm>
          <a:custGeom>
            <a:avLst/>
            <a:gdLst/>
            <a:ahLst/>
            <a:cxnLst/>
            <a:rect l="l" t="t" r="r" b="b"/>
            <a:pathLst>
              <a:path w="2302510" h="0">
                <a:moveTo>
                  <a:pt x="230214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B596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3101271" y="5239361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15712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1597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4897742" y="5239361"/>
            <a:ext cx="2298700" cy="0"/>
          </a:xfrm>
          <a:custGeom>
            <a:avLst/>
            <a:gdLst/>
            <a:ahLst/>
            <a:cxnLst/>
            <a:rect l="l" t="t" r="r" b="b"/>
            <a:pathLst>
              <a:path w="2298700" h="0">
                <a:moveTo>
                  <a:pt x="229858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31B8C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 txBox="1"/>
          <p:nvPr/>
        </p:nvSpPr>
        <p:spPr>
          <a:xfrm>
            <a:off x="1025831" y="4978963"/>
            <a:ext cx="14312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0B5961"/>
                </a:solidFill>
                <a:latin typeface="Open Sans"/>
                <a:cs typeface="Open Sans"/>
              </a:rPr>
              <a:t>PSYCHOSOCIAL </a:t>
            </a:r>
            <a:r>
              <a:rPr dirty="0" sz="900" spc="-10" b="1">
                <a:solidFill>
                  <a:srgbClr val="0B5961"/>
                </a:solidFill>
                <a:latin typeface="Open Sans"/>
                <a:cs typeface="Open Sans"/>
              </a:rPr>
              <a:t>FACTORS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331169" y="4978963"/>
            <a:ext cx="14224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31B8C8"/>
                </a:solidFill>
                <a:latin typeface="Open Sans"/>
                <a:cs typeface="Open Sans"/>
              </a:rPr>
              <a:t>PHYSICAL</a:t>
            </a:r>
            <a:r>
              <a:rPr dirty="0" sz="900" spc="-5" b="1">
                <a:solidFill>
                  <a:srgbClr val="31B8C8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31B8C8"/>
                </a:solidFill>
                <a:latin typeface="Open Sans"/>
                <a:cs typeface="Open Sans"/>
              </a:rPr>
              <a:t>MSD</a:t>
            </a:r>
            <a:r>
              <a:rPr dirty="0" sz="900" spc="-5" b="1">
                <a:solidFill>
                  <a:srgbClr val="31B8C8"/>
                </a:solidFill>
                <a:latin typeface="Open Sans"/>
                <a:cs typeface="Open Sans"/>
              </a:rPr>
              <a:t> </a:t>
            </a:r>
            <a:r>
              <a:rPr dirty="0" sz="900" spc="-10" b="1">
                <a:solidFill>
                  <a:srgbClr val="31B8C8"/>
                </a:solidFill>
                <a:latin typeface="Open Sans"/>
                <a:cs typeface="Open Sans"/>
              </a:rPr>
              <a:t>HAZARDS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243479" y="4921813"/>
            <a:ext cx="1289050" cy="2768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5080" indent="102870">
              <a:lnSpc>
                <a:spcPts val="900"/>
              </a:lnSpc>
              <a:spcBef>
                <a:spcPts val="280"/>
              </a:spcBef>
            </a:pPr>
            <a:r>
              <a:rPr dirty="0" sz="900" b="1">
                <a:solidFill>
                  <a:srgbClr val="1597A2"/>
                </a:solidFill>
                <a:latin typeface="Open Sans"/>
                <a:cs typeface="Open Sans"/>
              </a:rPr>
              <a:t>POTENTIAL </a:t>
            </a:r>
            <a:r>
              <a:rPr dirty="0" sz="900" spc="-10" b="1">
                <a:solidFill>
                  <a:srgbClr val="1597A2"/>
                </a:solidFill>
                <a:latin typeface="Open Sans"/>
                <a:cs typeface="Open Sans"/>
              </a:rPr>
              <a:t>STRESS </a:t>
            </a:r>
            <a:r>
              <a:rPr dirty="0" sz="900" b="1">
                <a:solidFill>
                  <a:srgbClr val="1597A2"/>
                </a:solidFill>
                <a:latin typeface="Open Sans"/>
                <a:cs typeface="Open Sans"/>
              </a:rPr>
              <a:t>EXPOSURE</a:t>
            </a:r>
            <a:r>
              <a:rPr dirty="0" sz="900" spc="-35" b="1">
                <a:solidFill>
                  <a:srgbClr val="1597A2"/>
                </a:solidFill>
                <a:latin typeface="Open Sans"/>
                <a:cs typeface="Open Sans"/>
              </a:rPr>
              <a:t> </a:t>
            </a:r>
            <a:r>
              <a:rPr dirty="0" sz="900" spc="-10" b="1">
                <a:solidFill>
                  <a:srgbClr val="1597A2"/>
                </a:solidFill>
                <a:latin typeface="Open Sans"/>
                <a:cs typeface="Open Sans"/>
              </a:rPr>
              <a:t>SYMPTOMS</a:t>
            </a:r>
            <a:endParaRPr sz="900">
              <a:latin typeface="Open Sans"/>
              <a:cs typeface="Open Sans"/>
            </a:endParaRPr>
          </a:p>
        </p:txBody>
      </p:sp>
      <p:pic>
        <p:nvPicPr>
          <p:cNvPr id="39" name="object 3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6254" y="4975668"/>
            <a:ext cx="421585" cy="161879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3339" y="4975668"/>
            <a:ext cx="421584" cy="161879"/>
          </a:xfrm>
          <a:prstGeom prst="rect">
            <a:avLst/>
          </a:prstGeom>
        </p:spPr>
      </p:pic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Psychosocial</a:t>
            </a:r>
            <a:r>
              <a:rPr dirty="0" spc="-30"/>
              <a:t> </a:t>
            </a:r>
            <a:r>
              <a:rPr dirty="0"/>
              <a:t>Factors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Workplace</a:t>
            </a:r>
            <a:r>
              <a:rPr dirty="0" spc="-15"/>
              <a:t> </a:t>
            </a:r>
            <a:r>
              <a:rPr dirty="0" spc="-10"/>
              <a:t>Influence </a:t>
            </a:r>
            <a:r>
              <a:rPr dirty="0"/>
              <a:t>Musculoskeletal</a:t>
            </a:r>
            <a:r>
              <a:rPr dirty="0" spc="-30"/>
              <a:t> </a:t>
            </a:r>
            <a:r>
              <a:rPr dirty="0"/>
              <a:t>Disorders</a:t>
            </a:r>
            <a:r>
              <a:rPr dirty="0" spc="-25"/>
              <a:t> </a:t>
            </a:r>
            <a:r>
              <a:rPr dirty="0"/>
              <a:t>(MSD)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Mental</a:t>
            </a:r>
            <a:r>
              <a:rPr dirty="0" spc="-25"/>
              <a:t> </a:t>
            </a:r>
            <a:r>
              <a:rPr dirty="0" spc="-10"/>
              <a:t>Health</a:t>
            </a:r>
          </a:p>
        </p:txBody>
      </p:sp>
      <p:sp>
        <p:nvSpPr>
          <p:cNvPr id="42" name="object 42" descr=""/>
          <p:cNvSpPr txBox="1"/>
          <p:nvPr/>
        </p:nvSpPr>
        <p:spPr>
          <a:xfrm>
            <a:off x="444500" y="1108302"/>
            <a:ext cx="6786245" cy="5238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dirty="0" sz="1100" spc="-10" b="1">
                <a:latin typeface="Open Sans SemiBold"/>
                <a:cs typeface="Open Sans SemiBold"/>
              </a:rPr>
              <a:t>Workplace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psychosocial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factors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are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spc="-10" b="1">
                <a:latin typeface="Open Sans SemiBold"/>
                <a:cs typeface="Open Sans SemiBold"/>
              </a:rPr>
              <a:t>cultural,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social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and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psychological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factors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determined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at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or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by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spc="-25" b="1">
                <a:latin typeface="Open Sans SemiBold"/>
                <a:cs typeface="Open Sans SemiBold"/>
              </a:rPr>
              <a:t>the </a:t>
            </a:r>
            <a:r>
              <a:rPr dirty="0" sz="1100" spc="-10" b="1">
                <a:latin typeface="Open Sans SemiBold"/>
                <a:cs typeface="Open Sans SemiBold"/>
              </a:rPr>
              <a:t>workplace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that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impact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employees’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responses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to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work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and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their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work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spc="-10" b="1">
                <a:latin typeface="Open Sans SemiBold"/>
                <a:cs typeface="Open Sans SemiBold"/>
              </a:rPr>
              <a:t>environment,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which</a:t>
            </a:r>
            <a:r>
              <a:rPr dirty="0" sz="1100" spc="-1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can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spc="-10" b="1">
                <a:latin typeface="Open Sans SemiBold"/>
                <a:cs typeface="Open Sans SemiBold"/>
              </a:rPr>
              <a:t>result </a:t>
            </a:r>
            <a:r>
              <a:rPr dirty="0" sz="1100" b="1">
                <a:latin typeface="Open Sans SemiBold"/>
                <a:cs typeface="Open Sans SemiBold"/>
              </a:rPr>
              <a:t>in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negative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mental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health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outcomes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and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spc="-10" b="1">
                <a:latin typeface="Open Sans SemiBold"/>
                <a:cs typeface="Open Sans SemiBold"/>
              </a:rPr>
              <a:t>increase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the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risk</a:t>
            </a:r>
            <a:r>
              <a:rPr dirty="0" sz="1100" spc="-20" b="1">
                <a:latin typeface="Open Sans SemiBold"/>
                <a:cs typeface="Open Sans SemiBold"/>
              </a:rPr>
              <a:t> </a:t>
            </a:r>
            <a:r>
              <a:rPr dirty="0" sz="1100" b="1">
                <a:latin typeface="Open Sans SemiBold"/>
                <a:cs typeface="Open Sans SemiBold"/>
              </a:rPr>
              <a:t>of</a:t>
            </a:r>
            <a:r>
              <a:rPr dirty="0" sz="1100" spc="-25" b="1">
                <a:latin typeface="Open Sans SemiBold"/>
                <a:cs typeface="Open Sans SemiBold"/>
              </a:rPr>
              <a:t> </a:t>
            </a:r>
            <a:r>
              <a:rPr dirty="0" sz="1100" spc="-20" b="1">
                <a:latin typeface="Open Sans SemiBold"/>
                <a:cs typeface="Open Sans SemiBold"/>
              </a:rPr>
              <a:t>MSD.</a:t>
            </a:r>
            <a:endParaRPr sz="1100">
              <a:latin typeface="Open Sans SemiBold"/>
              <a:cs typeface="Open Sans SemiBold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26795" y="1957937"/>
            <a:ext cx="2752090" cy="15087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11430">
              <a:lnSpc>
                <a:spcPct val="101800"/>
              </a:lnSpc>
              <a:spcBef>
                <a:spcPts val="80"/>
              </a:spcBef>
            </a:pPr>
            <a:r>
              <a:rPr dirty="0" sz="900">
                <a:latin typeface="Open Sans"/>
                <a:cs typeface="Open Sans"/>
              </a:rPr>
              <a:t>Understand</a:t>
            </a:r>
            <a:r>
              <a:rPr dirty="0" sz="900" spc="-2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2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associations</a:t>
            </a:r>
            <a:r>
              <a:rPr dirty="0" sz="900" spc="-2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between</a:t>
            </a:r>
            <a:r>
              <a:rPr dirty="0" sz="900" spc="-2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work-</a:t>
            </a:r>
            <a:r>
              <a:rPr dirty="0" sz="900" spc="-10">
                <a:latin typeface="Open Sans"/>
                <a:cs typeface="Open Sans"/>
              </a:rPr>
              <a:t>related </a:t>
            </a:r>
            <a:r>
              <a:rPr dirty="0" sz="900">
                <a:latin typeface="Open Sans"/>
                <a:cs typeface="Open Sans"/>
              </a:rPr>
              <a:t>psychosocial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and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physical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MSD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hazards:</a:t>
            </a:r>
            <a:endParaRPr sz="900">
              <a:latin typeface="Open Sans"/>
              <a:cs typeface="Open Sans"/>
            </a:endParaRPr>
          </a:p>
          <a:p>
            <a:pPr marL="69850" marR="57785" indent="-57150">
              <a:lnSpc>
                <a:spcPct val="101899"/>
              </a:lnSpc>
              <a:spcBef>
                <a:spcPts val="800"/>
              </a:spcBef>
              <a:buFont typeface="Open Sans"/>
              <a:buChar char="•"/>
              <a:tabLst>
                <a:tab pos="69850" algn="l"/>
                <a:tab pos="85090" algn="l"/>
              </a:tabLst>
            </a:pP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Open Sans"/>
                <a:cs typeface="Open Sans"/>
              </a:rPr>
              <a:t>Psychosocial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can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create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stress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responses, </a:t>
            </a:r>
            <a:r>
              <a:rPr dirty="0" sz="900">
                <a:latin typeface="Open Sans"/>
                <a:cs typeface="Open Sans"/>
              </a:rPr>
              <a:t>which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could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affect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exposure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to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physical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25">
                <a:latin typeface="Open Sans"/>
                <a:cs typeface="Open Sans"/>
              </a:rPr>
              <a:t>MSD </a:t>
            </a:r>
            <a:r>
              <a:rPr dirty="0" sz="900" spc="-10">
                <a:latin typeface="Open Sans"/>
                <a:cs typeface="Open Sans"/>
              </a:rPr>
              <a:t>hazards,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and vice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versa</a:t>
            </a:r>
            <a:endParaRPr sz="900">
              <a:latin typeface="Open Sans"/>
              <a:cs typeface="Open Sans"/>
            </a:endParaRPr>
          </a:p>
          <a:p>
            <a:pPr marL="69850" marR="177165" indent="-57150">
              <a:lnSpc>
                <a:spcPct val="101800"/>
              </a:lnSpc>
              <a:spcBef>
                <a:spcPts val="500"/>
              </a:spcBef>
              <a:buFont typeface="Open Sans"/>
              <a:buChar char="•"/>
              <a:tabLst>
                <a:tab pos="69850" algn="l"/>
                <a:tab pos="85090" algn="l"/>
              </a:tabLst>
            </a:pP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Open Sans"/>
                <a:cs typeface="Open Sans"/>
              </a:rPr>
              <a:t>Presence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MSD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hazards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in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workplace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 spc="-25">
                <a:latin typeface="Open Sans"/>
                <a:cs typeface="Open Sans"/>
              </a:rPr>
              <a:t>can </a:t>
            </a:r>
            <a:r>
              <a:rPr dirty="0" sz="900">
                <a:latin typeface="Open Sans"/>
                <a:cs typeface="Open Sans"/>
              </a:rPr>
              <a:t>negatively impact physical and mental </a:t>
            </a:r>
            <a:r>
              <a:rPr dirty="0" sz="900" spc="-10">
                <a:latin typeface="Open Sans"/>
                <a:cs typeface="Open Sans"/>
              </a:rPr>
              <a:t>health</a:t>
            </a:r>
            <a:endParaRPr sz="900">
              <a:latin typeface="Open Sans"/>
              <a:cs typeface="Open Sans"/>
            </a:endParaRPr>
          </a:p>
          <a:p>
            <a:pPr marL="69850" marR="5080" indent="-57150">
              <a:lnSpc>
                <a:spcPct val="101800"/>
              </a:lnSpc>
              <a:spcBef>
                <a:spcPts val="500"/>
              </a:spcBef>
              <a:buFont typeface="Open Sans"/>
              <a:buChar char="•"/>
              <a:tabLst>
                <a:tab pos="69850" algn="l"/>
                <a:tab pos="85090" algn="l"/>
              </a:tabLst>
            </a:pP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Open Sans"/>
                <a:cs typeface="Open Sans"/>
              </a:rPr>
              <a:t>Causal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relationships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are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unclear </a:t>
            </a:r>
            <a:r>
              <a:rPr dirty="0" sz="900">
                <a:latin typeface="Open Sans"/>
                <a:cs typeface="Open Sans"/>
              </a:rPr>
              <a:t>between</a:t>
            </a:r>
            <a:r>
              <a:rPr dirty="0" sz="900" spc="-10">
                <a:latin typeface="Open Sans"/>
                <a:cs typeface="Open Sans"/>
              </a:rPr>
              <a:t> physical </a:t>
            </a:r>
            <a:r>
              <a:rPr dirty="0" sz="900">
                <a:latin typeface="Open Sans"/>
                <a:cs typeface="Open Sans"/>
              </a:rPr>
              <a:t>and psychosocial </a:t>
            </a:r>
            <a:r>
              <a:rPr dirty="0" sz="900" spc="-10">
                <a:latin typeface="Open Sans"/>
                <a:cs typeface="Open Sans"/>
              </a:rPr>
              <a:t>factors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797345" y="2252463"/>
            <a:ext cx="3613785" cy="110299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0" marR="179705" indent="-114300">
              <a:lnSpc>
                <a:spcPct val="101899"/>
              </a:lnSpc>
              <a:spcBef>
                <a:spcPts val="80"/>
              </a:spcBef>
              <a:buFont typeface="Open Sans"/>
              <a:buAutoNum type="arabicPeriod"/>
              <a:tabLst>
                <a:tab pos="127000" algn="l"/>
                <a:tab pos="137160" algn="l"/>
              </a:tabLst>
            </a:pP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Open Sans"/>
                <a:cs typeface="Open Sans"/>
              </a:rPr>
              <a:t>Psychosocial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affect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employees’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perception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their </a:t>
            </a:r>
            <a:r>
              <a:rPr dirty="0" sz="900">
                <a:latin typeface="Open Sans"/>
                <a:cs typeface="Open Sans"/>
              </a:rPr>
              <a:t>work.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These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are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within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influence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and</a:t>
            </a:r>
            <a:r>
              <a:rPr dirty="0" sz="900" spc="-10">
                <a:latin typeface="Open Sans"/>
                <a:cs typeface="Open Sans"/>
              </a:rPr>
              <a:t> responsibility</a:t>
            </a:r>
            <a:endParaRPr sz="900">
              <a:latin typeface="Open Sans"/>
              <a:cs typeface="Open Sans"/>
            </a:endParaRPr>
          </a:p>
          <a:p>
            <a:pPr marL="127000">
              <a:lnSpc>
                <a:spcPct val="100000"/>
              </a:lnSpc>
              <a:spcBef>
                <a:spcPts val="20"/>
              </a:spcBef>
            </a:pP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employers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and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can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impact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health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and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safety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10">
                <a:latin typeface="Open Sans"/>
                <a:cs typeface="Open Sans"/>
              </a:rPr>
              <a:t> employees.</a:t>
            </a:r>
            <a:endParaRPr sz="900">
              <a:latin typeface="Open Sans"/>
              <a:cs typeface="Open Sans"/>
            </a:endParaRPr>
          </a:p>
          <a:p>
            <a:pPr marL="127000" marR="131445" indent="-114300">
              <a:lnSpc>
                <a:spcPct val="101899"/>
              </a:lnSpc>
              <a:spcBef>
                <a:spcPts val="795"/>
              </a:spcBef>
              <a:buFont typeface="Open Sans"/>
              <a:buAutoNum type="arabicPeriod" startAt="2"/>
              <a:tabLst>
                <a:tab pos="127000" algn="l"/>
                <a:tab pos="137160" algn="l"/>
              </a:tabLst>
            </a:pP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>
                <a:latin typeface="Open Sans"/>
                <a:cs typeface="Open Sans"/>
              </a:rPr>
              <a:t>Physical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MSD hazards in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 workplace and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how work </a:t>
            </a:r>
            <a:r>
              <a:rPr dirty="0" sz="900" spc="-25">
                <a:latin typeface="Open Sans"/>
                <a:cs typeface="Open Sans"/>
              </a:rPr>
              <a:t>is </a:t>
            </a:r>
            <a:r>
              <a:rPr dirty="0" sz="900">
                <a:latin typeface="Open Sans"/>
                <a:cs typeface="Open Sans"/>
              </a:rPr>
              <a:t>organized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can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greatly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increase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person’s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chance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10">
                <a:latin typeface="Open Sans"/>
                <a:cs typeface="Open Sans"/>
              </a:rPr>
              <a:t> developing </a:t>
            </a:r>
            <a:r>
              <a:rPr dirty="0" sz="900">
                <a:latin typeface="Open Sans"/>
                <a:cs typeface="Open Sans"/>
              </a:rPr>
              <a:t>an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MSD.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It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responsibility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employers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to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control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25">
                <a:latin typeface="Open Sans"/>
                <a:cs typeface="Open Sans"/>
              </a:rPr>
              <a:t>MSD </a:t>
            </a:r>
            <a:r>
              <a:rPr dirty="0" sz="900">
                <a:latin typeface="Open Sans"/>
                <a:cs typeface="Open Sans"/>
              </a:rPr>
              <a:t>hazards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to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protect</a:t>
            </a:r>
            <a:r>
              <a:rPr dirty="0" sz="900" spc="-10">
                <a:latin typeface="Open Sans"/>
                <a:cs typeface="Open Sans"/>
              </a:rPr>
              <a:t> workers.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057396" y="1882285"/>
            <a:ext cx="10096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333333"/>
                </a:solidFill>
                <a:latin typeface="Open Sans"/>
                <a:cs typeface="Open Sans"/>
              </a:rPr>
              <a:t>DID</a:t>
            </a:r>
            <a:r>
              <a:rPr dirty="0" sz="1000" spc="-15" b="1">
                <a:solidFill>
                  <a:srgbClr val="333333"/>
                </a:solidFill>
                <a:latin typeface="Open Sans"/>
                <a:cs typeface="Open Sans"/>
              </a:rPr>
              <a:t> </a:t>
            </a:r>
            <a:r>
              <a:rPr dirty="0" sz="1000" b="1">
                <a:solidFill>
                  <a:srgbClr val="333333"/>
                </a:solidFill>
                <a:latin typeface="Open Sans"/>
                <a:cs typeface="Open Sans"/>
              </a:rPr>
              <a:t>YOU</a:t>
            </a:r>
            <a:r>
              <a:rPr dirty="0" sz="1000" spc="-5" b="1">
                <a:solidFill>
                  <a:srgbClr val="333333"/>
                </a:solidFill>
                <a:latin typeface="Open Sans"/>
                <a:cs typeface="Open Sans"/>
              </a:rPr>
              <a:t> </a:t>
            </a:r>
            <a:r>
              <a:rPr dirty="0" sz="1000" spc="-20" b="1">
                <a:solidFill>
                  <a:srgbClr val="333333"/>
                </a:solidFill>
                <a:latin typeface="Open Sans"/>
                <a:cs typeface="Open Sans"/>
              </a:rPr>
              <a:t>KNOW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3544851" y="1783160"/>
            <a:ext cx="15303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b="1">
                <a:solidFill>
                  <a:srgbClr val="333333"/>
                </a:solidFill>
                <a:latin typeface="Open Sans"/>
                <a:cs typeface="Open Sans"/>
              </a:rPr>
              <a:t>?</a:t>
            </a:r>
            <a:endParaRPr sz="2100">
              <a:latin typeface="Open Sans"/>
              <a:cs typeface="Open San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1253557" y="3785901"/>
            <a:ext cx="5279390" cy="57213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900" b="1">
                <a:solidFill>
                  <a:srgbClr val="0067A0"/>
                </a:solidFill>
                <a:latin typeface="Open Sans"/>
                <a:cs typeface="Open Sans"/>
              </a:rPr>
              <a:t>PERSONAL </a:t>
            </a:r>
            <a:r>
              <a:rPr dirty="0" sz="900" spc="-10" b="1">
                <a:solidFill>
                  <a:srgbClr val="0067A0"/>
                </a:solidFill>
                <a:latin typeface="Open Sans"/>
                <a:cs typeface="Open Sans"/>
              </a:rPr>
              <a:t>FACTORS</a:t>
            </a:r>
            <a:endParaRPr sz="900">
              <a:latin typeface="Open Sans"/>
              <a:cs typeface="Open Sans"/>
            </a:endParaRPr>
          </a:p>
          <a:p>
            <a:pPr algn="ctr" marL="12700" marR="5080">
              <a:lnSpc>
                <a:spcPct val="101800"/>
              </a:lnSpc>
              <a:spcBef>
                <a:spcPts val="500"/>
              </a:spcBef>
            </a:pPr>
            <a:r>
              <a:rPr dirty="0" sz="900" b="1">
                <a:latin typeface="Open Sans SemiBold"/>
                <a:cs typeface="Open Sans SemiBold"/>
              </a:rPr>
              <a:t>Personal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factors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affect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how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workers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respond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to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psychosocial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factors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and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physical</a:t>
            </a:r>
            <a:r>
              <a:rPr dirty="0" sz="900" spc="-2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MSD</a:t>
            </a:r>
            <a:r>
              <a:rPr dirty="0" sz="900" spc="-15" b="1">
                <a:latin typeface="Open Sans SemiBold"/>
                <a:cs typeface="Open Sans SemiBold"/>
              </a:rPr>
              <a:t> </a:t>
            </a:r>
            <a:r>
              <a:rPr dirty="0" sz="900" spc="-10" b="1">
                <a:latin typeface="Open Sans SemiBold"/>
                <a:cs typeface="Open Sans SemiBold"/>
              </a:rPr>
              <a:t>hazards, </a:t>
            </a:r>
            <a:r>
              <a:rPr dirty="0" sz="900" b="1">
                <a:latin typeface="Open Sans SemiBold"/>
                <a:cs typeface="Open Sans SemiBold"/>
              </a:rPr>
              <a:t>which</a:t>
            </a:r>
            <a:r>
              <a:rPr dirty="0" sz="900" spc="-1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can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spc="-10" b="1">
                <a:latin typeface="Open Sans SemiBold"/>
                <a:cs typeface="Open Sans SemiBold"/>
              </a:rPr>
              <a:t>influence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spc="-10" b="1">
                <a:latin typeface="Open Sans SemiBold"/>
                <a:cs typeface="Open Sans SemiBold"/>
              </a:rPr>
              <a:t>health-</a:t>
            </a:r>
            <a:r>
              <a:rPr dirty="0" sz="900" b="1">
                <a:latin typeface="Open Sans SemiBold"/>
                <a:cs typeface="Open Sans SemiBold"/>
              </a:rPr>
              <a:t>related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outcomes.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Examples</a:t>
            </a:r>
            <a:r>
              <a:rPr dirty="0" sz="900" spc="-10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of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personal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b="1">
                <a:latin typeface="Open Sans SemiBold"/>
                <a:cs typeface="Open Sans SemiBold"/>
              </a:rPr>
              <a:t>factors</a:t>
            </a:r>
            <a:r>
              <a:rPr dirty="0" sz="900" spc="-5" b="1">
                <a:latin typeface="Open Sans SemiBold"/>
                <a:cs typeface="Open Sans SemiBold"/>
              </a:rPr>
              <a:t> </a:t>
            </a:r>
            <a:r>
              <a:rPr dirty="0" sz="900" spc="-10" b="1">
                <a:latin typeface="Open Sans SemiBold"/>
                <a:cs typeface="Open Sans SemiBold"/>
              </a:rPr>
              <a:t>include:</a:t>
            </a:r>
            <a:endParaRPr sz="900">
              <a:latin typeface="Open Sans SemiBold"/>
              <a:cs typeface="Open Sans SemiBold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2146261" y="4357212"/>
            <a:ext cx="951230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76835" indent="-64135">
              <a:lnSpc>
                <a:spcPct val="100000"/>
              </a:lnSpc>
              <a:spcBef>
                <a:spcPts val="640"/>
              </a:spcBef>
              <a:buChar char="•"/>
              <a:tabLst>
                <a:tab pos="76835" algn="l"/>
              </a:tabLst>
            </a:pPr>
            <a:r>
              <a:rPr dirty="0" sz="800">
                <a:latin typeface="Open Sans"/>
                <a:cs typeface="Open Sans"/>
              </a:rPr>
              <a:t>Age,</a:t>
            </a:r>
            <a:r>
              <a:rPr dirty="0" sz="800" spc="-35">
                <a:latin typeface="Open Sans"/>
                <a:cs typeface="Open Sans"/>
              </a:rPr>
              <a:t> </a:t>
            </a:r>
            <a:r>
              <a:rPr dirty="0" sz="800">
                <a:latin typeface="Open Sans"/>
                <a:cs typeface="Open Sans"/>
              </a:rPr>
              <a:t>sex,</a:t>
            </a:r>
            <a:r>
              <a:rPr dirty="0" sz="800" spc="-30">
                <a:latin typeface="Open Sans"/>
                <a:cs typeface="Open Sans"/>
              </a:rPr>
              <a:t> </a:t>
            </a:r>
            <a:r>
              <a:rPr dirty="0" sz="800" spc="-10">
                <a:latin typeface="Open Sans"/>
                <a:cs typeface="Open Sans"/>
              </a:rPr>
              <a:t>gender</a:t>
            </a:r>
            <a:endParaRPr sz="800">
              <a:latin typeface="Open Sans"/>
              <a:cs typeface="Open Sans"/>
            </a:endParaRPr>
          </a:p>
          <a:p>
            <a:pPr marL="76835" indent="-64135">
              <a:lnSpc>
                <a:spcPct val="100000"/>
              </a:lnSpc>
              <a:spcBef>
                <a:spcPts val="540"/>
              </a:spcBef>
              <a:buChar char="•"/>
              <a:tabLst>
                <a:tab pos="76835" algn="l"/>
              </a:tabLst>
            </a:pPr>
            <a:r>
              <a:rPr dirty="0" sz="800">
                <a:latin typeface="Open Sans"/>
                <a:cs typeface="Open Sans"/>
              </a:rPr>
              <a:t>Height and </a:t>
            </a:r>
            <a:r>
              <a:rPr dirty="0" sz="800" spc="-10">
                <a:latin typeface="Open Sans"/>
                <a:cs typeface="Open Sans"/>
              </a:rPr>
              <a:t>weight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3346157" y="4357212"/>
            <a:ext cx="1003935" cy="4064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76835" indent="-64135">
              <a:lnSpc>
                <a:spcPct val="100000"/>
              </a:lnSpc>
              <a:spcBef>
                <a:spcPts val="640"/>
              </a:spcBef>
              <a:buChar char="•"/>
              <a:tabLst>
                <a:tab pos="76835" algn="l"/>
              </a:tabLst>
            </a:pPr>
            <a:r>
              <a:rPr dirty="0" sz="800">
                <a:latin typeface="Open Sans"/>
                <a:cs typeface="Open Sans"/>
              </a:rPr>
              <a:t>Level</a:t>
            </a:r>
            <a:r>
              <a:rPr dirty="0" sz="800" spc="-10">
                <a:latin typeface="Open Sans"/>
                <a:cs typeface="Open Sans"/>
              </a:rPr>
              <a:t> </a:t>
            </a:r>
            <a:r>
              <a:rPr dirty="0" sz="800">
                <a:latin typeface="Open Sans"/>
                <a:cs typeface="Open Sans"/>
              </a:rPr>
              <a:t>of</a:t>
            </a:r>
            <a:r>
              <a:rPr dirty="0" sz="800" spc="-10">
                <a:latin typeface="Open Sans"/>
                <a:cs typeface="Open Sans"/>
              </a:rPr>
              <a:t> experience</a:t>
            </a:r>
            <a:endParaRPr sz="800">
              <a:latin typeface="Open Sans"/>
              <a:cs typeface="Open Sans"/>
            </a:endParaRPr>
          </a:p>
          <a:p>
            <a:pPr marL="76835" indent="-64135">
              <a:lnSpc>
                <a:spcPct val="100000"/>
              </a:lnSpc>
              <a:spcBef>
                <a:spcPts val="540"/>
              </a:spcBef>
              <a:buChar char="•"/>
              <a:tabLst>
                <a:tab pos="76835" algn="l"/>
              </a:tabLst>
            </a:pPr>
            <a:r>
              <a:rPr dirty="0" sz="800">
                <a:latin typeface="Open Sans"/>
                <a:cs typeface="Open Sans"/>
              </a:rPr>
              <a:t>Perception</a:t>
            </a:r>
            <a:r>
              <a:rPr dirty="0" sz="800" spc="-25">
                <a:latin typeface="Open Sans"/>
                <a:cs typeface="Open Sans"/>
              </a:rPr>
              <a:t> </a:t>
            </a:r>
            <a:r>
              <a:rPr dirty="0" sz="800">
                <a:latin typeface="Open Sans"/>
                <a:cs typeface="Open Sans"/>
              </a:rPr>
              <a:t>of</a:t>
            </a:r>
            <a:r>
              <a:rPr dirty="0" sz="800" spc="-20">
                <a:latin typeface="Open Sans"/>
                <a:cs typeface="Open Sans"/>
              </a:rPr>
              <a:t> work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707496" y="4425792"/>
            <a:ext cx="912494" cy="27432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69215" marR="5080" indent="-57150">
              <a:lnSpc>
                <a:spcPct val="104200"/>
              </a:lnSpc>
              <a:spcBef>
                <a:spcPts val="60"/>
              </a:spcBef>
              <a:buFont typeface="Open Sans"/>
              <a:buChar char="•"/>
              <a:tabLst>
                <a:tab pos="69215" algn="l"/>
                <a:tab pos="76200" algn="l"/>
              </a:tabLst>
            </a:pPr>
            <a:r>
              <a:rPr dirty="0" sz="800">
                <a:latin typeface="Times New Roman"/>
                <a:cs typeface="Times New Roman"/>
              </a:rPr>
              <a:t>	</a:t>
            </a:r>
            <a:r>
              <a:rPr dirty="0" sz="800">
                <a:latin typeface="Open Sans"/>
                <a:cs typeface="Open Sans"/>
              </a:rPr>
              <a:t>Personality </a:t>
            </a:r>
            <a:r>
              <a:rPr dirty="0" sz="800" spc="-10">
                <a:latin typeface="Open Sans"/>
                <a:cs typeface="Open Sans"/>
              </a:rPr>
              <a:t>traits,</a:t>
            </a:r>
            <a:r>
              <a:rPr dirty="0" sz="800">
                <a:latin typeface="Open Sans"/>
                <a:cs typeface="Open Sans"/>
              </a:rPr>
              <a:t> coping </a:t>
            </a:r>
            <a:r>
              <a:rPr dirty="0" sz="800" spc="-10">
                <a:latin typeface="Open Sans"/>
                <a:cs typeface="Open Sans"/>
              </a:rPr>
              <a:t>strategies</a:t>
            </a:r>
            <a:endParaRPr sz="800">
              <a:latin typeface="Open Sans"/>
              <a:cs typeface="Open Sans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08301" y="5330642"/>
            <a:ext cx="920750" cy="21259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latin typeface="Open Sans SemiBold"/>
                <a:cs typeface="Open Sans SemiBold"/>
              </a:rPr>
              <a:t>Leadership</a:t>
            </a:r>
            <a:endParaRPr sz="8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 b="1">
                <a:latin typeface="Open Sans SemiBold"/>
                <a:cs typeface="Open Sans SemiBold"/>
              </a:rPr>
              <a:t>&amp; </a:t>
            </a:r>
            <a:r>
              <a:rPr dirty="0" sz="800" spc="-10" b="1">
                <a:latin typeface="Open Sans SemiBold"/>
                <a:cs typeface="Open Sans SemiBold"/>
              </a:rPr>
              <a:t>Expectations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Lack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of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clarity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High </a:t>
            </a:r>
            <a:r>
              <a:rPr dirty="0" sz="700" spc="-10">
                <a:latin typeface="Open Sans"/>
                <a:cs typeface="Open Sans"/>
              </a:rPr>
              <a:t>responsibilities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243840">
              <a:lnSpc>
                <a:spcPct val="104200"/>
              </a:lnSpc>
            </a:pPr>
            <a:r>
              <a:rPr dirty="0" sz="800" spc="-10" b="1">
                <a:latin typeface="Open Sans SemiBold"/>
                <a:cs typeface="Open Sans SemiBold"/>
              </a:rPr>
              <a:t>Psychological</a:t>
            </a:r>
            <a:r>
              <a:rPr dirty="0" sz="800" spc="50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Demands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Monotonous </a:t>
            </a:r>
            <a:r>
              <a:rPr dirty="0" sz="700" spc="-20">
                <a:latin typeface="Open Sans"/>
                <a:cs typeface="Open Sans"/>
              </a:rPr>
              <a:t>work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High </a:t>
            </a:r>
            <a:r>
              <a:rPr dirty="0" sz="700" spc="-10">
                <a:latin typeface="Open Sans"/>
                <a:cs typeface="Open Sans"/>
              </a:rPr>
              <a:t>concentration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248920">
              <a:lnSpc>
                <a:spcPct val="104200"/>
              </a:lnSpc>
            </a:pPr>
            <a:r>
              <a:rPr dirty="0" sz="800" spc="-10" b="1">
                <a:latin typeface="Open Sans SemiBold"/>
                <a:cs typeface="Open Sans SemiBold"/>
              </a:rPr>
              <a:t>Workload</a:t>
            </a:r>
            <a:r>
              <a:rPr dirty="0" sz="800" spc="50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Management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Time </a:t>
            </a:r>
            <a:r>
              <a:rPr dirty="0" sz="700" spc="-10">
                <a:latin typeface="Open Sans"/>
                <a:cs typeface="Open Sans"/>
              </a:rPr>
              <a:t>pressure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High job </a:t>
            </a:r>
            <a:r>
              <a:rPr dirty="0" sz="700" spc="-10">
                <a:latin typeface="Open Sans"/>
                <a:cs typeface="Open Sans"/>
              </a:rPr>
              <a:t>demands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Lack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of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support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5018532" y="5327089"/>
            <a:ext cx="989330" cy="1948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Open Sans SemiBold"/>
                <a:cs typeface="Open Sans SemiBold"/>
              </a:rPr>
              <a:t>High </a:t>
            </a:r>
            <a:r>
              <a:rPr dirty="0" sz="800" spc="-10" b="1">
                <a:latin typeface="Open Sans SemiBold"/>
                <a:cs typeface="Open Sans SemiBold"/>
              </a:rPr>
              <a:t>Forces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 spc="-10">
                <a:latin typeface="Open Sans"/>
                <a:cs typeface="Open Sans"/>
              </a:rPr>
              <a:t>Lift/lower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 spc="-10">
                <a:latin typeface="Open Sans"/>
                <a:cs typeface="Open Sans"/>
              </a:rPr>
              <a:t>Push/pull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 spc="-10">
                <a:latin typeface="Open Sans"/>
                <a:cs typeface="Open Sans"/>
              </a:rPr>
              <a:t>Grip/handle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Open Sans SemiBold"/>
                <a:cs typeface="Open Sans SemiBold"/>
              </a:rPr>
              <a:t>Awkward </a:t>
            </a:r>
            <a:r>
              <a:rPr dirty="0" sz="800" spc="-10" b="1">
                <a:latin typeface="Open Sans SemiBold"/>
                <a:cs typeface="Open Sans SemiBold"/>
              </a:rPr>
              <a:t>Postures</a:t>
            </a:r>
            <a:endParaRPr sz="800">
              <a:latin typeface="Open Sans SemiBold"/>
              <a:cs typeface="Open Sans SemiBold"/>
            </a:endParaRPr>
          </a:p>
          <a:p>
            <a:pPr marL="69850" marR="74930" indent="-57150">
              <a:lnSpc>
                <a:spcPct val="107200"/>
              </a:lnSpc>
              <a:spcBef>
                <a:spcPts val="480"/>
              </a:spcBef>
              <a:buChar char="•"/>
              <a:tabLst>
                <a:tab pos="69850" algn="l"/>
              </a:tabLst>
            </a:pPr>
            <a:r>
              <a:rPr dirty="0" sz="700">
                <a:latin typeface="Open Sans"/>
                <a:cs typeface="Open Sans"/>
              </a:rPr>
              <a:t>Body position </a:t>
            </a:r>
            <a:r>
              <a:rPr dirty="0" sz="700" spc="-20">
                <a:latin typeface="Open Sans"/>
                <a:cs typeface="Open Sans"/>
              </a:rPr>
              <a:t>away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from </a:t>
            </a:r>
            <a:r>
              <a:rPr dirty="0" sz="700" spc="-10">
                <a:latin typeface="Open Sans"/>
                <a:cs typeface="Open Sans"/>
              </a:rPr>
              <a:t>strong,</a:t>
            </a:r>
            <a:r>
              <a:rPr dirty="0" sz="700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neutral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postures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Open Sans SemiBold"/>
                <a:cs typeface="Open Sans SemiBold"/>
              </a:rPr>
              <a:t>High </a:t>
            </a:r>
            <a:r>
              <a:rPr dirty="0" sz="800" spc="-10" b="1">
                <a:latin typeface="Open Sans SemiBold"/>
                <a:cs typeface="Open Sans SemiBold"/>
              </a:rPr>
              <a:t>Repetition</a:t>
            </a:r>
            <a:endParaRPr sz="8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>
                <a:latin typeface="Open Sans"/>
                <a:cs typeface="Open Sans"/>
              </a:rPr>
              <a:t>(Frequency &amp; </a:t>
            </a:r>
            <a:r>
              <a:rPr dirty="0" sz="700" spc="-10">
                <a:latin typeface="Open Sans"/>
                <a:cs typeface="Open Sans"/>
              </a:rPr>
              <a:t>Duration)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5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Repetitive</a:t>
            </a:r>
            <a:r>
              <a:rPr dirty="0" sz="700" spc="-35">
                <a:latin typeface="Open Sans"/>
                <a:cs typeface="Open Sans"/>
              </a:rPr>
              <a:t> </a:t>
            </a:r>
            <a:r>
              <a:rPr dirty="0" sz="700" spc="-20">
                <a:latin typeface="Open Sans"/>
                <a:cs typeface="Open Sans"/>
              </a:rPr>
              <a:t>work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Static</a:t>
            </a:r>
            <a:r>
              <a:rPr dirty="0" sz="700" spc="-4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postures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3241656" y="5340355"/>
            <a:ext cx="1285240" cy="2329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latin typeface="Open Sans SemiBold"/>
                <a:cs typeface="Open Sans SemiBold"/>
              </a:rPr>
              <a:t>Behaviour</a:t>
            </a:r>
            <a:r>
              <a:rPr dirty="0" sz="800" spc="-4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Responses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Rushing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to complete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tasks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Not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taking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regular</a:t>
            </a:r>
            <a:r>
              <a:rPr dirty="0" sz="700" spc="-10">
                <a:latin typeface="Open Sans"/>
                <a:cs typeface="Open Sans"/>
              </a:rPr>
              <a:t> breaks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 spc="-10">
                <a:latin typeface="Open Sans"/>
                <a:cs typeface="Open Sans"/>
              </a:rPr>
              <a:t>Presenteeism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latin typeface="Open Sans SemiBold"/>
                <a:cs typeface="Open Sans SemiBold"/>
              </a:rPr>
              <a:t>Physiological </a:t>
            </a:r>
            <a:r>
              <a:rPr dirty="0" sz="800" spc="-10" b="1">
                <a:latin typeface="Open Sans SemiBold"/>
                <a:cs typeface="Open Sans SemiBold"/>
              </a:rPr>
              <a:t>Responses</a:t>
            </a:r>
            <a:endParaRPr sz="800">
              <a:latin typeface="Open Sans SemiBold"/>
              <a:cs typeface="Open Sans SemiBold"/>
            </a:endParaRPr>
          </a:p>
          <a:p>
            <a:pPr marL="12700" indent="56515">
              <a:lnSpc>
                <a:spcPct val="100000"/>
              </a:lnSpc>
              <a:spcBef>
                <a:spcPts val="540"/>
              </a:spcBef>
              <a:buFont typeface="Open Sans"/>
              <a:buChar char="•"/>
              <a:tabLst>
                <a:tab pos="69215" algn="l"/>
              </a:tabLst>
            </a:pPr>
            <a:r>
              <a:rPr dirty="0" sz="700" spc="160">
                <a:latin typeface="Lucida Sans"/>
                <a:cs typeface="Lucida Sans"/>
              </a:rPr>
              <a:t></a:t>
            </a:r>
            <a:r>
              <a:rPr dirty="0" sz="700" spc="-40">
                <a:latin typeface="Lucida Sans"/>
                <a:cs typeface="Lucida Sans"/>
              </a:rPr>
              <a:t> </a:t>
            </a:r>
            <a:r>
              <a:rPr dirty="0" sz="700">
                <a:latin typeface="Open Sans"/>
                <a:cs typeface="Open Sans"/>
              </a:rPr>
              <a:t>Muscle </a:t>
            </a:r>
            <a:r>
              <a:rPr dirty="0" sz="700" spc="-10">
                <a:latin typeface="Open Sans"/>
                <a:cs typeface="Open Sans"/>
              </a:rPr>
              <a:t>tension</a:t>
            </a:r>
            <a:endParaRPr sz="700">
              <a:latin typeface="Open Sans"/>
              <a:cs typeface="Open Sans"/>
            </a:endParaRPr>
          </a:p>
          <a:p>
            <a:pPr marL="12700" indent="56515">
              <a:lnSpc>
                <a:spcPct val="100000"/>
              </a:lnSpc>
              <a:spcBef>
                <a:spcPts val="360"/>
              </a:spcBef>
              <a:buFont typeface="Open Sans"/>
              <a:buChar char="•"/>
              <a:tabLst>
                <a:tab pos="69215" algn="l"/>
              </a:tabLst>
            </a:pPr>
            <a:r>
              <a:rPr dirty="0" sz="700" spc="160">
                <a:latin typeface="Lucida Sans"/>
                <a:cs typeface="Lucida Sans"/>
              </a:rPr>
              <a:t></a:t>
            </a:r>
            <a:r>
              <a:rPr dirty="0" sz="700" spc="-40">
                <a:latin typeface="Lucida Sans"/>
                <a:cs typeface="Lucida Sans"/>
              </a:rPr>
              <a:t> </a:t>
            </a:r>
            <a:r>
              <a:rPr dirty="0" sz="700">
                <a:latin typeface="Open Sans"/>
                <a:cs typeface="Open Sans"/>
              </a:rPr>
              <a:t>Blood </a:t>
            </a:r>
            <a:r>
              <a:rPr dirty="0" sz="700" spc="-10">
                <a:latin typeface="Open Sans"/>
                <a:cs typeface="Open Sans"/>
              </a:rPr>
              <a:t>pressure</a:t>
            </a:r>
            <a:endParaRPr sz="700">
              <a:latin typeface="Open Sans"/>
              <a:cs typeface="Open Sans"/>
            </a:endParaRPr>
          </a:p>
          <a:p>
            <a:pPr marL="12700" indent="56515">
              <a:lnSpc>
                <a:spcPct val="100000"/>
              </a:lnSpc>
              <a:spcBef>
                <a:spcPts val="360"/>
              </a:spcBef>
              <a:buFont typeface="Open Sans"/>
              <a:buChar char="•"/>
              <a:tabLst>
                <a:tab pos="69215" algn="l"/>
              </a:tabLst>
            </a:pPr>
            <a:r>
              <a:rPr dirty="0" sz="700" spc="160">
                <a:latin typeface="Lucida Sans"/>
                <a:cs typeface="Lucida Sans"/>
              </a:rPr>
              <a:t></a:t>
            </a:r>
            <a:r>
              <a:rPr dirty="0" sz="700" spc="-40">
                <a:latin typeface="Lucida Sans"/>
                <a:cs typeface="Lucida Sans"/>
              </a:rPr>
              <a:t> </a:t>
            </a:r>
            <a:r>
              <a:rPr dirty="0" sz="700">
                <a:latin typeface="Open Sans"/>
                <a:cs typeface="Open Sans"/>
              </a:rPr>
              <a:t>Growth functions </a:t>
            </a:r>
            <a:r>
              <a:rPr dirty="0" sz="700" spc="-25">
                <a:latin typeface="Open Sans"/>
                <a:cs typeface="Open Sans"/>
              </a:rPr>
              <a:t>(healing)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180975">
              <a:lnSpc>
                <a:spcPct val="104200"/>
              </a:lnSpc>
            </a:pPr>
            <a:r>
              <a:rPr dirty="0" sz="800" b="1">
                <a:latin typeface="Open Sans SemiBold"/>
                <a:cs typeface="Open Sans SemiBold"/>
              </a:rPr>
              <a:t>Cognitive</a:t>
            </a:r>
            <a:r>
              <a:rPr dirty="0" sz="800" spc="-20" b="1">
                <a:latin typeface="Open Sans SemiBold"/>
                <a:cs typeface="Open Sans SemiBold"/>
              </a:rPr>
              <a:t> </a:t>
            </a:r>
            <a:r>
              <a:rPr dirty="0" sz="800" b="1">
                <a:latin typeface="Open Sans SemiBold"/>
                <a:cs typeface="Open Sans SemiBold"/>
              </a:rPr>
              <a:t>&amp;</a:t>
            </a:r>
            <a:r>
              <a:rPr dirty="0" sz="800" spc="-2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Emotional</a:t>
            </a:r>
            <a:r>
              <a:rPr dirty="0" sz="800" spc="50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Responses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 spc="-10">
                <a:latin typeface="Open Sans"/>
                <a:cs typeface="Open Sans"/>
              </a:rPr>
              <a:t>Frustration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Fears about </a:t>
            </a:r>
            <a:r>
              <a:rPr dirty="0" sz="700" spc="-10">
                <a:latin typeface="Open Sans"/>
                <a:cs typeface="Open Sans"/>
              </a:rPr>
              <a:t>performance</a:t>
            </a:r>
            <a:endParaRPr sz="700">
              <a:latin typeface="Open Sans"/>
              <a:cs typeface="Open Sans"/>
            </a:endParaRPr>
          </a:p>
          <a:p>
            <a:pPr marL="12700" indent="56515">
              <a:lnSpc>
                <a:spcPct val="100000"/>
              </a:lnSpc>
              <a:spcBef>
                <a:spcPts val="360"/>
              </a:spcBef>
              <a:buFont typeface="Open Sans"/>
              <a:buChar char="•"/>
              <a:tabLst>
                <a:tab pos="69215" algn="l"/>
              </a:tabLst>
            </a:pPr>
            <a:r>
              <a:rPr dirty="0" sz="700" spc="160">
                <a:latin typeface="Lucida Sans"/>
                <a:cs typeface="Lucida Sans"/>
              </a:rPr>
              <a:t></a:t>
            </a:r>
            <a:r>
              <a:rPr dirty="0" sz="700" spc="-40">
                <a:latin typeface="Lucida Sans"/>
                <a:cs typeface="Lucida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Confidence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6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Sensitivity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to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20">
                <a:latin typeface="Open Sans"/>
                <a:cs typeface="Open Sans"/>
              </a:rPr>
              <a:t>pain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807664" y="5330638"/>
            <a:ext cx="964565" cy="239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latin typeface="Open Sans SemiBold"/>
                <a:cs typeface="Open Sans SemiBold"/>
              </a:rPr>
              <a:t>Psychological</a:t>
            </a:r>
            <a:endParaRPr sz="8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800" b="1">
                <a:latin typeface="Open Sans SemiBold"/>
                <a:cs typeface="Open Sans SemiBold"/>
              </a:rPr>
              <a:t>&amp;</a:t>
            </a:r>
            <a:r>
              <a:rPr dirty="0" sz="800" spc="-15" b="1">
                <a:latin typeface="Open Sans SemiBold"/>
                <a:cs typeface="Open Sans SemiBold"/>
              </a:rPr>
              <a:t> </a:t>
            </a:r>
            <a:r>
              <a:rPr dirty="0" sz="800" b="1">
                <a:latin typeface="Open Sans SemiBold"/>
                <a:cs typeface="Open Sans SemiBold"/>
              </a:rPr>
              <a:t>Social</a:t>
            </a:r>
            <a:r>
              <a:rPr dirty="0" sz="800" spc="-10" b="1">
                <a:latin typeface="Open Sans SemiBold"/>
                <a:cs typeface="Open Sans SemiBold"/>
              </a:rPr>
              <a:t> Support</a:t>
            </a:r>
            <a:endParaRPr sz="800">
              <a:latin typeface="Open Sans SemiBold"/>
              <a:cs typeface="Open Sans SemiBold"/>
            </a:endParaRPr>
          </a:p>
          <a:p>
            <a:pPr marL="69850" marR="19685" indent="-57150">
              <a:lnSpc>
                <a:spcPct val="107100"/>
              </a:lnSpc>
              <a:spcBef>
                <a:spcPts val="480"/>
              </a:spcBef>
              <a:buChar char="•"/>
              <a:tabLst>
                <a:tab pos="69850" algn="l"/>
              </a:tabLst>
            </a:pPr>
            <a:r>
              <a:rPr dirty="0" sz="700">
                <a:latin typeface="Open Sans"/>
                <a:cs typeface="Open Sans"/>
              </a:rPr>
              <a:t>Lack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of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support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20">
                <a:latin typeface="Open Sans"/>
                <a:cs typeface="Open Sans"/>
              </a:rPr>
              <a:t>from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colleagues </a:t>
            </a:r>
            <a:r>
              <a:rPr dirty="0" sz="700" spc="-10">
                <a:latin typeface="Open Sans"/>
                <a:cs typeface="Open Sans"/>
              </a:rPr>
              <a:t>and/or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supervisor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330835">
              <a:lnSpc>
                <a:spcPct val="104200"/>
              </a:lnSpc>
            </a:pPr>
            <a:r>
              <a:rPr dirty="0" sz="800" spc="-10" b="1">
                <a:latin typeface="Open Sans SemiBold"/>
                <a:cs typeface="Open Sans SemiBold"/>
              </a:rPr>
              <a:t>Involvement</a:t>
            </a:r>
            <a:r>
              <a:rPr dirty="0" sz="800" b="1">
                <a:latin typeface="Open Sans SemiBold"/>
                <a:cs typeface="Open Sans SemiBold"/>
              </a:rPr>
              <a:t> &amp; </a:t>
            </a:r>
            <a:r>
              <a:rPr dirty="0" sz="800" spc="-10" b="1">
                <a:latin typeface="Open Sans SemiBold"/>
                <a:cs typeface="Open Sans SemiBold"/>
              </a:rPr>
              <a:t>Influence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Low job </a:t>
            </a:r>
            <a:r>
              <a:rPr dirty="0" sz="700" spc="-10">
                <a:latin typeface="Open Sans"/>
                <a:cs typeface="Open Sans"/>
              </a:rPr>
              <a:t>control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287655">
              <a:lnSpc>
                <a:spcPct val="104200"/>
              </a:lnSpc>
            </a:pPr>
            <a:r>
              <a:rPr dirty="0" sz="800" spc="-10" b="1">
                <a:latin typeface="Open Sans SemiBold"/>
                <a:cs typeface="Open Sans SemiBold"/>
              </a:rPr>
              <a:t>Psychological</a:t>
            </a:r>
            <a:r>
              <a:rPr dirty="0" sz="800" spc="50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Protection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Lack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of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support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 marR="215900">
              <a:lnSpc>
                <a:spcPct val="104200"/>
              </a:lnSpc>
            </a:pPr>
            <a:r>
              <a:rPr dirty="0" sz="800" b="1">
                <a:latin typeface="Open Sans SemiBold"/>
                <a:cs typeface="Open Sans SemiBold"/>
              </a:rPr>
              <a:t>Protection</a:t>
            </a:r>
            <a:r>
              <a:rPr dirty="0" sz="800" spc="-45" b="1">
                <a:latin typeface="Open Sans SemiBold"/>
                <a:cs typeface="Open Sans SemiBold"/>
              </a:rPr>
              <a:t> </a:t>
            </a:r>
            <a:r>
              <a:rPr dirty="0" sz="800" spc="-25" b="1">
                <a:latin typeface="Open Sans SemiBold"/>
                <a:cs typeface="Open Sans SemiBold"/>
              </a:rPr>
              <a:t>of</a:t>
            </a:r>
            <a:r>
              <a:rPr dirty="0" sz="800" b="1">
                <a:latin typeface="Open Sans SemiBold"/>
                <a:cs typeface="Open Sans SemiBold"/>
              </a:rPr>
              <a:t> Physical</a:t>
            </a:r>
            <a:r>
              <a:rPr dirty="0" sz="800" spc="-35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Safety</a:t>
            </a:r>
            <a:endParaRPr sz="800">
              <a:latin typeface="Open Sans SemiBold"/>
              <a:cs typeface="Open Sans SemiBold"/>
            </a:endParaRPr>
          </a:p>
          <a:p>
            <a:pPr marL="69850" marR="5080" indent="-57150">
              <a:lnSpc>
                <a:spcPct val="107100"/>
              </a:lnSpc>
              <a:spcBef>
                <a:spcPts val="480"/>
              </a:spcBef>
              <a:buChar char="•"/>
              <a:tabLst>
                <a:tab pos="69850" algn="l"/>
              </a:tabLst>
            </a:pPr>
            <a:r>
              <a:rPr dirty="0" sz="700">
                <a:latin typeface="Open Sans"/>
                <a:cs typeface="Open Sans"/>
              </a:rPr>
              <a:t>Exposure </a:t>
            </a:r>
            <a:r>
              <a:rPr dirty="0" sz="700" spc="-25">
                <a:latin typeface="Open Sans"/>
                <a:cs typeface="Open Sans"/>
              </a:rPr>
              <a:t>to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uncontrolled </a:t>
            </a:r>
            <a:r>
              <a:rPr dirty="0" sz="700" spc="-10">
                <a:latin typeface="Open Sans"/>
                <a:cs typeface="Open Sans"/>
              </a:rPr>
              <a:t>hazards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166772" y="5327089"/>
            <a:ext cx="847725" cy="995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 b="1">
                <a:latin typeface="Open Sans SemiBold"/>
                <a:cs typeface="Open Sans SemiBold"/>
              </a:rPr>
              <a:t>Vibration</a:t>
            </a:r>
            <a:endParaRPr sz="800">
              <a:latin typeface="Open Sans SemiBold"/>
              <a:cs typeface="Open Sans SemiBold"/>
            </a:endParaRPr>
          </a:p>
          <a:p>
            <a:pPr marL="69215" indent="-56515">
              <a:lnSpc>
                <a:spcPct val="100000"/>
              </a:lnSpc>
              <a:spcBef>
                <a:spcPts val="540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Hand</a:t>
            </a:r>
            <a:r>
              <a:rPr dirty="0" sz="700" spc="-15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Arm</a:t>
            </a:r>
            <a:r>
              <a:rPr dirty="0" sz="700" spc="-5">
                <a:latin typeface="Open Sans"/>
                <a:cs typeface="Open Sans"/>
              </a:rPr>
              <a:t> </a:t>
            </a:r>
            <a:r>
              <a:rPr dirty="0" sz="700" spc="-10">
                <a:latin typeface="Open Sans"/>
                <a:cs typeface="Open Sans"/>
              </a:rPr>
              <a:t>(HAV)</a:t>
            </a:r>
            <a:endParaRPr sz="700">
              <a:latin typeface="Open Sans"/>
              <a:cs typeface="Open Sans"/>
            </a:endParaRPr>
          </a:p>
          <a:p>
            <a:pPr marL="69215" indent="-56515">
              <a:lnSpc>
                <a:spcPct val="100000"/>
              </a:lnSpc>
              <a:spcBef>
                <a:spcPts val="359"/>
              </a:spcBef>
              <a:buChar char="•"/>
              <a:tabLst>
                <a:tab pos="69215" algn="l"/>
              </a:tabLst>
            </a:pPr>
            <a:r>
              <a:rPr dirty="0" sz="700">
                <a:latin typeface="Open Sans"/>
                <a:cs typeface="Open Sans"/>
              </a:rPr>
              <a:t>Whole Body </a:t>
            </a:r>
            <a:r>
              <a:rPr dirty="0" sz="700" spc="-10">
                <a:latin typeface="Open Sans"/>
                <a:cs typeface="Open Sans"/>
              </a:rPr>
              <a:t>(WBV)</a:t>
            </a:r>
            <a:endParaRPr sz="7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Open Sans"/>
              <a:buChar char="•"/>
            </a:pPr>
            <a:endParaRPr sz="55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dirty="0" sz="800" spc="-10" b="1">
                <a:latin typeface="Open Sans SemiBold"/>
                <a:cs typeface="Open Sans SemiBold"/>
              </a:rPr>
              <a:t>Contact</a:t>
            </a:r>
            <a:r>
              <a:rPr dirty="0" sz="800" spc="10" b="1">
                <a:latin typeface="Open Sans SemiBold"/>
                <a:cs typeface="Open Sans SemiBold"/>
              </a:rPr>
              <a:t> </a:t>
            </a:r>
            <a:r>
              <a:rPr dirty="0" sz="800" spc="-10" b="1">
                <a:latin typeface="Open Sans SemiBold"/>
                <a:cs typeface="Open Sans SemiBold"/>
              </a:rPr>
              <a:t>Stress</a:t>
            </a:r>
            <a:endParaRPr sz="800">
              <a:latin typeface="Open Sans SemiBold"/>
              <a:cs typeface="Open Sans SemiBold"/>
            </a:endParaRPr>
          </a:p>
          <a:p>
            <a:pPr marL="69850" marR="73660" indent="-57150">
              <a:lnSpc>
                <a:spcPct val="107100"/>
              </a:lnSpc>
              <a:spcBef>
                <a:spcPts val="480"/>
              </a:spcBef>
              <a:buChar char="•"/>
              <a:tabLst>
                <a:tab pos="69850" algn="l"/>
              </a:tabLst>
            </a:pPr>
            <a:r>
              <a:rPr dirty="0" sz="700">
                <a:latin typeface="Open Sans"/>
                <a:cs typeface="Open Sans"/>
              </a:rPr>
              <a:t>Pressure </a:t>
            </a:r>
            <a:r>
              <a:rPr dirty="0" sz="700" spc="-10">
                <a:latin typeface="Open Sans"/>
                <a:cs typeface="Open Sans"/>
              </a:rPr>
              <a:t>applied</a:t>
            </a:r>
            <a:r>
              <a:rPr dirty="0" sz="700" spc="500">
                <a:latin typeface="Open Sans"/>
                <a:cs typeface="Open Sans"/>
              </a:rPr>
              <a:t> </a:t>
            </a:r>
            <a:r>
              <a:rPr dirty="0" sz="700">
                <a:latin typeface="Open Sans"/>
                <a:cs typeface="Open Sans"/>
              </a:rPr>
              <a:t>to</a:t>
            </a:r>
            <a:r>
              <a:rPr dirty="0" sz="700" spc="-10">
                <a:latin typeface="Open Sans"/>
                <a:cs typeface="Open Sans"/>
              </a:rPr>
              <a:t> </a:t>
            </a:r>
            <a:r>
              <a:rPr dirty="0" sz="700" spc="-20">
                <a:latin typeface="Open Sans"/>
                <a:cs typeface="Open Sans"/>
              </a:rPr>
              <a:t>body</a:t>
            </a:r>
            <a:endParaRPr sz="700">
              <a:latin typeface="Open Sans"/>
              <a:cs typeface="Open Sans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2314849" y="8354174"/>
            <a:ext cx="1355090" cy="289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114935">
              <a:lnSpc>
                <a:spcPts val="1000"/>
              </a:lnSpc>
              <a:spcBef>
                <a:spcPts val="200"/>
              </a:spcBef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INCREASED</a:t>
            </a:r>
            <a:r>
              <a:rPr dirty="0" sz="900" spc="-30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RISK</a:t>
            </a:r>
            <a:r>
              <a:rPr dirty="0" sz="900" spc="-25" b="1">
                <a:solidFill>
                  <a:srgbClr val="FFFFFF"/>
                </a:solidFill>
                <a:latin typeface="Open Sans"/>
                <a:cs typeface="Open Sans"/>
              </a:rPr>
              <a:t> OF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PSYCHOLOGICAL </a:t>
            </a:r>
            <a:r>
              <a:rPr dirty="0" sz="900" spc="-20" b="1">
                <a:solidFill>
                  <a:srgbClr val="FFFFFF"/>
                </a:solidFill>
                <a:latin typeface="Open Sans"/>
                <a:cs typeface="Open Sans"/>
              </a:rPr>
              <a:t>HARM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4214972" y="8303311"/>
            <a:ext cx="1138555" cy="41719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just" marL="12700" marR="5080" indent="6985">
              <a:lnSpc>
                <a:spcPts val="1000"/>
              </a:lnSpc>
              <a:spcBef>
                <a:spcPts val="200"/>
              </a:spcBef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INCREASED</a:t>
            </a:r>
            <a:r>
              <a:rPr dirty="0" sz="900" spc="-30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RISK</a:t>
            </a:r>
            <a:r>
              <a:rPr dirty="0" sz="900" spc="-25" b="1">
                <a:solidFill>
                  <a:srgbClr val="FFFFFF"/>
                </a:solidFill>
                <a:latin typeface="Open Sans"/>
                <a:cs typeface="Open Sans"/>
              </a:rPr>
              <a:t> OF 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MUSCULOSKELETAL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DISORDERS 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(MSD)</a:t>
            </a:r>
            <a:endParaRPr sz="900">
              <a:latin typeface="Open Sans"/>
              <a:cs typeface="Open Sans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0" y="0"/>
            <a:ext cx="7772400" cy="114300"/>
            <a:chOff x="0" y="0"/>
            <a:chExt cx="7772400" cy="114300"/>
          </a:xfrm>
        </p:grpSpPr>
        <p:sp>
          <p:nvSpPr>
            <p:cNvPr id="59" name="object 59" descr=""/>
            <p:cNvSpPr/>
            <p:nvPr/>
          </p:nvSpPr>
          <p:spPr>
            <a:xfrm>
              <a:off x="0" y="0"/>
              <a:ext cx="1485900" cy="114300"/>
            </a:xfrm>
            <a:custGeom>
              <a:avLst/>
              <a:gdLst/>
              <a:ahLst/>
              <a:cxnLst/>
              <a:rect l="l" t="t" r="r" b="b"/>
              <a:pathLst>
                <a:path w="1485900" h="114300">
                  <a:moveTo>
                    <a:pt x="0" y="114300"/>
                  </a:moveTo>
                  <a:lnTo>
                    <a:pt x="1485900" y="114300"/>
                  </a:lnTo>
                  <a:lnTo>
                    <a:pt x="14859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1597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4859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A0D8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30861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B59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46863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31B8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6286500" y="0"/>
              <a:ext cx="1485900" cy="114300"/>
            </a:xfrm>
            <a:custGeom>
              <a:avLst/>
              <a:gdLst/>
              <a:ahLst/>
              <a:cxnLst/>
              <a:rect l="l" t="t" r="r" b="b"/>
              <a:pathLst>
                <a:path w="1485900" h="114300">
                  <a:moveTo>
                    <a:pt x="0" y="114300"/>
                  </a:moveTo>
                  <a:lnTo>
                    <a:pt x="1485900" y="114300"/>
                  </a:lnTo>
                  <a:lnTo>
                    <a:pt x="14859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33A4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4" name="object 6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6299" y="9270116"/>
            <a:ext cx="582168" cy="188151"/>
          </a:xfrm>
          <a:prstGeom prst="rect">
            <a:avLst/>
          </a:prstGeom>
        </p:spPr>
      </p:pic>
      <p:pic>
        <p:nvPicPr>
          <p:cNvPr id="65" name="object 6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176848" y="9198196"/>
            <a:ext cx="334315" cy="338158"/>
          </a:xfrm>
          <a:prstGeom prst="rect">
            <a:avLst/>
          </a:prstGeom>
        </p:spPr>
      </p:pic>
      <p:grpSp>
        <p:nvGrpSpPr>
          <p:cNvPr id="66" name="object 66" descr=""/>
          <p:cNvGrpSpPr/>
          <p:nvPr/>
        </p:nvGrpSpPr>
        <p:grpSpPr>
          <a:xfrm>
            <a:off x="5806216" y="9191307"/>
            <a:ext cx="422275" cy="175260"/>
            <a:chOff x="5806216" y="9191307"/>
            <a:chExt cx="422275" cy="175260"/>
          </a:xfrm>
        </p:grpSpPr>
        <p:pic>
          <p:nvPicPr>
            <p:cNvPr id="67" name="object 6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06216" y="9191307"/>
              <a:ext cx="422165" cy="174743"/>
            </a:xfrm>
            <a:prstGeom prst="rect">
              <a:avLst/>
            </a:prstGeom>
          </p:spPr>
        </p:pic>
        <p:sp>
          <p:nvSpPr>
            <p:cNvPr id="68" name="object 68" descr=""/>
            <p:cNvSpPr/>
            <p:nvPr/>
          </p:nvSpPr>
          <p:spPr>
            <a:xfrm>
              <a:off x="5827004" y="9214497"/>
              <a:ext cx="40005" cy="41275"/>
            </a:xfrm>
            <a:custGeom>
              <a:avLst/>
              <a:gdLst/>
              <a:ahLst/>
              <a:cxnLst/>
              <a:rect l="l" t="t" r="r" b="b"/>
              <a:pathLst>
                <a:path w="40004" h="41275">
                  <a:moveTo>
                    <a:pt x="18501" y="0"/>
                  </a:moveTo>
                  <a:lnTo>
                    <a:pt x="8601" y="2793"/>
                  </a:lnTo>
                  <a:lnTo>
                    <a:pt x="3523" y="7168"/>
                  </a:lnTo>
                  <a:lnTo>
                    <a:pt x="1231" y="13422"/>
                  </a:lnTo>
                  <a:lnTo>
                    <a:pt x="0" y="21347"/>
                  </a:lnTo>
                  <a:lnTo>
                    <a:pt x="1824" y="28896"/>
                  </a:lnTo>
                  <a:lnTo>
                    <a:pt x="6323" y="35225"/>
                  </a:lnTo>
                  <a:lnTo>
                    <a:pt x="13116" y="39494"/>
                  </a:lnTo>
                  <a:lnTo>
                    <a:pt x="13696" y="39678"/>
                  </a:lnTo>
                  <a:lnTo>
                    <a:pt x="21426" y="40752"/>
                  </a:lnTo>
                  <a:lnTo>
                    <a:pt x="28727" y="38885"/>
                  </a:lnTo>
                  <a:lnTo>
                    <a:pt x="34811" y="34430"/>
                  </a:lnTo>
                  <a:lnTo>
                    <a:pt x="38889" y="27740"/>
                  </a:lnTo>
                  <a:lnTo>
                    <a:pt x="39416" y="26063"/>
                  </a:lnTo>
                  <a:lnTo>
                    <a:pt x="39530" y="15820"/>
                  </a:lnTo>
                  <a:lnTo>
                    <a:pt x="37976" y="9548"/>
                  </a:lnTo>
                  <a:lnTo>
                    <a:pt x="33478" y="4119"/>
                  </a:lnTo>
                  <a:lnTo>
                    <a:pt x="27022" y="1660"/>
                  </a:lnTo>
                  <a:lnTo>
                    <a:pt x="22858" y="79"/>
                  </a:lnTo>
                  <a:lnTo>
                    <a:pt x="18501" y="0"/>
                  </a:lnTo>
                  <a:close/>
                </a:path>
              </a:pathLst>
            </a:custGeom>
            <a:solidFill>
              <a:srgbClr val="0075B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9" name="object 6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1623" y="9273632"/>
            <a:ext cx="1002110" cy="171737"/>
          </a:xfrm>
          <a:prstGeom prst="rect">
            <a:avLst/>
          </a:prstGeom>
        </p:spPr>
      </p:pic>
      <p:grpSp>
        <p:nvGrpSpPr>
          <p:cNvPr id="70" name="object 70" descr=""/>
          <p:cNvGrpSpPr/>
          <p:nvPr/>
        </p:nvGrpSpPr>
        <p:grpSpPr>
          <a:xfrm>
            <a:off x="460278" y="9209958"/>
            <a:ext cx="344805" cy="304800"/>
            <a:chOff x="460278" y="9209958"/>
            <a:chExt cx="344805" cy="304800"/>
          </a:xfrm>
        </p:grpSpPr>
        <p:sp>
          <p:nvSpPr>
            <p:cNvPr id="71" name="object 71" descr=""/>
            <p:cNvSpPr/>
            <p:nvPr/>
          </p:nvSpPr>
          <p:spPr>
            <a:xfrm>
              <a:off x="460273" y="9209963"/>
              <a:ext cx="344805" cy="304800"/>
            </a:xfrm>
            <a:custGeom>
              <a:avLst/>
              <a:gdLst/>
              <a:ahLst/>
              <a:cxnLst/>
              <a:rect l="l" t="t" r="r" b="b"/>
              <a:pathLst>
                <a:path w="344805" h="304800">
                  <a:moveTo>
                    <a:pt x="286740" y="36461"/>
                  </a:moveTo>
                  <a:lnTo>
                    <a:pt x="280720" y="20294"/>
                  </a:lnTo>
                  <a:lnTo>
                    <a:pt x="268897" y="7721"/>
                  </a:lnTo>
                  <a:lnTo>
                    <a:pt x="253695" y="901"/>
                  </a:lnTo>
                  <a:lnTo>
                    <a:pt x="237045" y="279"/>
                  </a:lnTo>
                  <a:lnTo>
                    <a:pt x="220865" y="6299"/>
                  </a:lnTo>
                  <a:lnTo>
                    <a:pt x="191503" y="24549"/>
                  </a:lnTo>
                  <a:lnTo>
                    <a:pt x="183692" y="28028"/>
                  </a:lnTo>
                  <a:lnTo>
                    <a:pt x="175374" y="29260"/>
                  </a:lnTo>
                  <a:lnTo>
                    <a:pt x="167043" y="28244"/>
                  </a:lnTo>
                  <a:lnTo>
                    <a:pt x="159143" y="24968"/>
                  </a:lnTo>
                  <a:lnTo>
                    <a:pt x="129209" y="7493"/>
                  </a:lnTo>
                  <a:lnTo>
                    <a:pt x="118122" y="2108"/>
                  </a:lnTo>
                  <a:lnTo>
                    <a:pt x="106019" y="0"/>
                  </a:lnTo>
                  <a:lnTo>
                    <a:pt x="93675" y="1409"/>
                  </a:lnTo>
                  <a:lnTo>
                    <a:pt x="81864" y="6502"/>
                  </a:lnTo>
                  <a:lnTo>
                    <a:pt x="72047" y="14833"/>
                  </a:lnTo>
                  <a:lnTo>
                    <a:pt x="65303" y="25285"/>
                  </a:lnTo>
                  <a:lnTo>
                    <a:pt x="61810" y="37058"/>
                  </a:lnTo>
                  <a:lnTo>
                    <a:pt x="61760" y="49415"/>
                  </a:lnTo>
                  <a:lnTo>
                    <a:pt x="64122" y="83972"/>
                  </a:lnTo>
                  <a:lnTo>
                    <a:pt x="63550" y="92494"/>
                  </a:lnTo>
                  <a:lnTo>
                    <a:pt x="60756" y="100418"/>
                  </a:lnTo>
                  <a:lnTo>
                    <a:pt x="55968" y="107315"/>
                  </a:lnTo>
                  <a:lnTo>
                    <a:pt x="49377" y="112776"/>
                  </a:lnTo>
                  <a:lnTo>
                    <a:pt x="20015" y="131013"/>
                  </a:lnTo>
                  <a:lnTo>
                    <a:pt x="7442" y="142836"/>
                  </a:lnTo>
                  <a:lnTo>
                    <a:pt x="622" y="158038"/>
                  </a:lnTo>
                  <a:lnTo>
                    <a:pt x="0" y="174688"/>
                  </a:lnTo>
                  <a:lnTo>
                    <a:pt x="6019" y="190855"/>
                  </a:lnTo>
                  <a:lnTo>
                    <a:pt x="17843" y="203428"/>
                  </a:lnTo>
                  <a:lnTo>
                    <a:pt x="33045" y="210248"/>
                  </a:lnTo>
                  <a:lnTo>
                    <a:pt x="49695" y="210870"/>
                  </a:lnTo>
                  <a:lnTo>
                    <a:pt x="65862" y="204863"/>
                  </a:lnTo>
                  <a:lnTo>
                    <a:pt x="76796" y="195199"/>
                  </a:lnTo>
                  <a:lnTo>
                    <a:pt x="83705" y="182930"/>
                  </a:lnTo>
                  <a:lnTo>
                    <a:pt x="86334" y="169202"/>
                  </a:lnTo>
                  <a:lnTo>
                    <a:pt x="84416" y="155155"/>
                  </a:lnTo>
                  <a:lnTo>
                    <a:pt x="80695" y="132321"/>
                  </a:lnTo>
                  <a:lnTo>
                    <a:pt x="80556" y="123037"/>
                  </a:lnTo>
                  <a:lnTo>
                    <a:pt x="160324" y="60109"/>
                  </a:lnTo>
                  <a:lnTo>
                    <a:pt x="177914" y="55397"/>
                  </a:lnTo>
                  <a:lnTo>
                    <a:pt x="186867" y="57023"/>
                  </a:lnTo>
                  <a:lnTo>
                    <a:pt x="195135" y="61252"/>
                  </a:lnTo>
                  <a:lnTo>
                    <a:pt x="213944" y="74739"/>
                  </a:lnTo>
                  <a:lnTo>
                    <a:pt x="225691" y="82677"/>
                  </a:lnTo>
                  <a:lnTo>
                    <a:pt x="239153" y="86410"/>
                  </a:lnTo>
                  <a:lnTo>
                    <a:pt x="253212" y="85648"/>
                  </a:lnTo>
                  <a:lnTo>
                    <a:pt x="266725" y="80137"/>
                  </a:lnTo>
                  <a:lnTo>
                    <a:pt x="279298" y="68313"/>
                  </a:lnTo>
                  <a:lnTo>
                    <a:pt x="286118" y="53111"/>
                  </a:lnTo>
                  <a:lnTo>
                    <a:pt x="286740" y="36461"/>
                  </a:lnTo>
                  <a:close/>
                </a:path>
                <a:path w="344805" h="304800">
                  <a:moveTo>
                    <a:pt x="344741" y="129882"/>
                  </a:moveTo>
                  <a:lnTo>
                    <a:pt x="338721" y="113703"/>
                  </a:lnTo>
                  <a:lnTo>
                    <a:pt x="326898" y="101142"/>
                  </a:lnTo>
                  <a:lnTo>
                    <a:pt x="311696" y="94310"/>
                  </a:lnTo>
                  <a:lnTo>
                    <a:pt x="295046" y="93687"/>
                  </a:lnTo>
                  <a:lnTo>
                    <a:pt x="278879" y="99707"/>
                  </a:lnTo>
                  <a:lnTo>
                    <a:pt x="267944" y="109372"/>
                  </a:lnTo>
                  <a:lnTo>
                    <a:pt x="261035" y="121640"/>
                  </a:lnTo>
                  <a:lnTo>
                    <a:pt x="258406" y="135369"/>
                  </a:lnTo>
                  <a:lnTo>
                    <a:pt x="260324" y="149415"/>
                  </a:lnTo>
                  <a:lnTo>
                    <a:pt x="264045" y="172237"/>
                  </a:lnTo>
                  <a:lnTo>
                    <a:pt x="264185" y="181533"/>
                  </a:lnTo>
                  <a:lnTo>
                    <a:pt x="184416" y="244462"/>
                  </a:lnTo>
                  <a:lnTo>
                    <a:pt x="166827" y="249174"/>
                  </a:lnTo>
                  <a:lnTo>
                    <a:pt x="157873" y="247548"/>
                  </a:lnTo>
                  <a:lnTo>
                    <a:pt x="149606" y="243306"/>
                  </a:lnTo>
                  <a:lnTo>
                    <a:pt x="130797" y="229831"/>
                  </a:lnTo>
                  <a:lnTo>
                    <a:pt x="119049" y="221894"/>
                  </a:lnTo>
                  <a:lnTo>
                    <a:pt x="105587" y="218160"/>
                  </a:lnTo>
                  <a:lnTo>
                    <a:pt x="91528" y="218909"/>
                  </a:lnTo>
                  <a:lnTo>
                    <a:pt x="78016" y="224421"/>
                  </a:lnTo>
                  <a:lnTo>
                    <a:pt x="65443" y="236258"/>
                  </a:lnTo>
                  <a:lnTo>
                    <a:pt x="58623" y="251460"/>
                  </a:lnTo>
                  <a:lnTo>
                    <a:pt x="58000" y="268097"/>
                  </a:lnTo>
                  <a:lnTo>
                    <a:pt x="64020" y="284276"/>
                  </a:lnTo>
                  <a:lnTo>
                    <a:pt x="75844" y="296837"/>
                  </a:lnTo>
                  <a:lnTo>
                    <a:pt x="91046" y="303669"/>
                  </a:lnTo>
                  <a:lnTo>
                    <a:pt x="107696" y="304292"/>
                  </a:lnTo>
                  <a:lnTo>
                    <a:pt x="123875" y="298272"/>
                  </a:lnTo>
                  <a:lnTo>
                    <a:pt x="153238" y="280022"/>
                  </a:lnTo>
                  <a:lnTo>
                    <a:pt x="161048" y="276542"/>
                  </a:lnTo>
                  <a:lnTo>
                    <a:pt x="169367" y="275310"/>
                  </a:lnTo>
                  <a:lnTo>
                    <a:pt x="177698" y="276326"/>
                  </a:lnTo>
                  <a:lnTo>
                    <a:pt x="185597" y="279603"/>
                  </a:lnTo>
                  <a:lnTo>
                    <a:pt x="215531" y="297078"/>
                  </a:lnTo>
                  <a:lnTo>
                    <a:pt x="226618" y="302463"/>
                  </a:lnTo>
                  <a:lnTo>
                    <a:pt x="238721" y="304558"/>
                  </a:lnTo>
                  <a:lnTo>
                    <a:pt x="251066" y="303161"/>
                  </a:lnTo>
                  <a:lnTo>
                    <a:pt x="262877" y="298056"/>
                  </a:lnTo>
                  <a:lnTo>
                    <a:pt x="272694" y="289725"/>
                  </a:lnTo>
                  <a:lnTo>
                    <a:pt x="279438" y="279285"/>
                  </a:lnTo>
                  <a:lnTo>
                    <a:pt x="282930" y="267500"/>
                  </a:lnTo>
                  <a:lnTo>
                    <a:pt x="282981" y="255155"/>
                  </a:lnTo>
                  <a:lnTo>
                    <a:pt x="280619" y="220599"/>
                  </a:lnTo>
                  <a:lnTo>
                    <a:pt x="281190" y="212077"/>
                  </a:lnTo>
                  <a:lnTo>
                    <a:pt x="283984" y="204152"/>
                  </a:lnTo>
                  <a:lnTo>
                    <a:pt x="288772" y="197243"/>
                  </a:lnTo>
                  <a:lnTo>
                    <a:pt x="295363" y="191782"/>
                  </a:lnTo>
                  <a:lnTo>
                    <a:pt x="324726" y="173558"/>
                  </a:lnTo>
                  <a:lnTo>
                    <a:pt x="337299" y="161721"/>
                  </a:lnTo>
                  <a:lnTo>
                    <a:pt x="344119" y="146519"/>
                  </a:lnTo>
                  <a:lnTo>
                    <a:pt x="344741" y="129882"/>
                  </a:lnTo>
                  <a:close/>
                </a:path>
              </a:pathLst>
            </a:custGeom>
            <a:solidFill>
              <a:srgbClr val="013A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2167" y="9322669"/>
              <a:ext cx="80913" cy="80920"/>
            </a:xfrm>
            <a:prstGeom prst="rect">
              <a:avLst/>
            </a:prstGeom>
          </p:spPr>
        </p:pic>
      </p:grpSp>
      <p:sp>
        <p:nvSpPr>
          <p:cNvPr id="73" name="object 73" descr=""/>
          <p:cNvSpPr txBox="1"/>
          <p:nvPr/>
        </p:nvSpPr>
        <p:spPr>
          <a:xfrm>
            <a:off x="6321792" y="9208720"/>
            <a:ext cx="997585" cy="27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5"/>
              </a:spcBef>
            </a:pP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Centre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of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Research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spc="-10" b="1">
                <a:solidFill>
                  <a:srgbClr val="0075B3"/>
                </a:solidFill>
                <a:latin typeface="Open Sans"/>
                <a:cs typeface="Open Sans"/>
              </a:rPr>
              <a:t>Expertise</a:t>
            </a:r>
            <a:r>
              <a:rPr dirty="0" sz="500" spc="50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for</a:t>
            </a:r>
            <a:r>
              <a:rPr dirty="0" sz="450" spc="45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the</a:t>
            </a:r>
            <a:r>
              <a:rPr dirty="0" sz="450" spc="5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Prevention</a:t>
            </a:r>
            <a:r>
              <a:rPr dirty="0" sz="450" spc="5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 spc="-25">
                <a:solidFill>
                  <a:srgbClr val="4C5E66"/>
                </a:solidFill>
                <a:latin typeface="Open Sans"/>
                <a:cs typeface="Open Sans"/>
              </a:rPr>
              <a:t>of</a:t>
            </a:r>
            <a:r>
              <a:rPr dirty="0" sz="450" spc="50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500" spc="10" b="1">
                <a:solidFill>
                  <a:srgbClr val="0075B3"/>
                </a:solidFill>
                <a:latin typeface="Open Sans"/>
                <a:cs typeface="Open Sans"/>
              </a:rPr>
              <a:t>Musculoskeletal</a:t>
            </a:r>
            <a:r>
              <a:rPr dirty="0" sz="500" spc="25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spc="-10" b="1">
                <a:solidFill>
                  <a:srgbClr val="0075B3"/>
                </a:solidFill>
                <a:latin typeface="Open Sans"/>
                <a:cs typeface="Open Sans"/>
              </a:rPr>
              <a:t>Disorders</a:t>
            </a:r>
            <a:endParaRPr sz="500">
              <a:latin typeface="Open Sans"/>
              <a:cs typeface="Open Sans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547212" y="9226022"/>
            <a:ext cx="1010919" cy="27749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700">
                <a:solidFill>
                  <a:srgbClr val="4C5E66"/>
                </a:solidFill>
                <a:latin typeface="Open Sans"/>
                <a:cs typeface="Open Sans"/>
              </a:rPr>
              <a:t>For more info </a:t>
            </a:r>
            <a:r>
              <a:rPr dirty="0" sz="700" spc="-10">
                <a:solidFill>
                  <a:srgbClr val="4C5E66"/>
                </a:solidFill>
                <a:latin typeface="Open Sans"/>
                <a:cs typeface="Open Sans"/>
              </a:rPr>
              <a:t>visit:</a:t>
            </a:r>
            <a:endParaRPr sz="7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800" spc="-10" b="1">
                <a:solidFill>
                  <a:srgbClr val="0075B3"/>
                </a:solidFill>
                <a:latin typeface="Open Sans SemiBold"/>
                <a:cs typeface="Open Sans SemiBold"/>
              </a:rPr>
              <a:t>msdprevention.com</a:t>
            </a:r>
            <a:endParaRPr sz="800">
              <a:latin typeface="Open Sans SemiBold"/>
              <a:cs typeface="Open Sans SemiBold"/>
            </a:endParaRPr>
          </a:p>
        </p:txBody>
      </p:sp>
      <p:sp>
        <p:nvSpPr>
          <p:cNvPr id="75" name="object 75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76" name="object 7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68476" y="3194587"/>
            <a:ext cx="6832600" cy="955040"/>
          </a:xfrm>
          <a:custGeom>
            <a:avLst/>
            <a:gdLst/>
            <a:ahLst/>
            <a:cxnLst/>
            <a:rect l="l" t="t" r="r" b="b"/>
            <a:pathLst>
              <a:path w="6832600" h="955039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0" y="863536"/>
                </a:lnTo>
                <a:lnTo>
                  <a:pt x="7186" y="899132"/>
                </a:lnTo>
                <a:lnTo>
                  <a:pt x="26784" y="928196"/>
                </a:lnTo>
                <a:lnTo>
                  <a:pt x="55849" y="947791"/>
                </a:lnTo>
                <a:lnTo>
                  <a:pt x="91440" y="954976"/>
                </a:lnTo>
                <a:lnTo>
                  <a:pt x="6740639" y="954976"/>
                </a:lnTo>
                <a:lnTo>
                  <a:pt x="6776229" y="947791"/>
                </a:lnTo>
                <a:lnTo>
                  <a:pt x="6805295" y="928196"/>
                </a:lnTo>
                <a:lnTo>
                  <a:pt x="6824892" y="899132"/>
                </a:lnTo>
                <a:lnTo>
                  <a:pt x="6832079" y="863536"/>
                </a:lnTo>
                <a:lnTo>
                  <a:pt x="6832079" y="91440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31B8C8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68476" y="4783108"/>
            <a:ext cx="6832600" cy="1029335"/>
          </a:xfrm>
          <a:custGeom>
            <a:avLst/>
            <a:gdLst/>
            <a:ahLst/>
            <a:cxnLst/>
            <a:rect l="l" t="t" r="r" b="b"/>
            <a:pathLst>
              <a:path w="6832600" h="1029335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0" y="937755"/>
                </a:lnTo>
                <a:lnTo>
                  <a:pt x="7186" y="973350"/>
                </a:lnTo>
                <a:lnTo>
                  <a:pt x="26784" y="1002415"/>
                </a:lnTo>
                <a:lnTo>
                  <a:pt x="55849" y="1022010"/>
                </a:lnTo>
                <a:lnTo>
                  <a:pt x="91440" y="1029195"/>
                </a:lnTo>
                <a:lnTo>
                  <a:pt x="6740639" y="1029195"/>
                </a:lnTo>
                <a:lnTo>
                  <a:pt x="6776229" y="1022010"/>
                </a:lnTo>
                <a:lnTo>
                  <a:pt x="6805295" y="1002415"/>
                </a:lnTo>
                <a:lnTo>
                  <a:pt x="6824892" y="973350"/>
                </a:lnTo>
                <a:lnTo>
                  <a:pt x="6832079" y="937755"/>
                </a:lnTo>
                <a:lnTo>
                  <a:pt x="6832079" y="91440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31B8C8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68476" y="4244493"/>
            <a:ext cx="6832600" cy="430530"/>
          </a:xfrm>
          <a:custGeom>
            <a:avLst/>
            <a:gdLst/>
            <a:ahLst/>
            <a:cxnLst/>
            <a:rect l="l" t="t" r="r" b="b"/>
            <a:pathLst>
              <a:path w="6832600" h="430529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0" y="338531"/>
                </a:lnTo>
                <a:lnTo>
                  <a:pt x="7186" y="374121"/>
                </a:lnTo>
                <a:lnTo>
                  <a:pt x="26784" y="403186"/>
                </a:lnTo>
                <a:lnTo>
                  <a:pt x="55849" y="422784"/>
                </a:lnTo>
                <a:lnTo>
                  <a:pt x="91440" y="429971"/>
                </a:lnTo>
                <a:lnTo>
                  <a:pt x="6740639" y="429971"/>
                </a:lnTo>
                <a:lnTo>
                  <a:pt x="6776229" y="422784"/>
                </a:lnTo>
                <a:lnTo>
                  <a:pt x="6805295" y="403186"/>
                </a:lnTo>
                <a:lnTo>
                  <a:pt x="6824892" y="374121"/>
                </a:lnTo>
                <a:lnTo>
                  <a:pt x="6832079" y="338531"/>
                </a:lnTo>
                <a:lnTo>
                  <a:pt x="6832079" y="91440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0B5961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68476" y="6319513"/>
            <a:ext cx="6832600" cy="430530"/>
          </a:xfrm>
          <a:custGeom>
            <a:avLst/>
            <a:gdLst/>
            <a:ahLst/>
            <a:cxnLst/>
            <a:rect l="l" t="t" r="r" b="b"/>
            <a:pathLst>
              <a:path w="6832600" h="430529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40"/>
                </a:lnTo>
                <a:lnTo>
                  <a:pt x="0" y="338531"/>
                </a:lnTo>
                <a:lnTo>
                  <a:pt x="7186" y="374121"/>
                </a:lnTo>
                <a:lnTo>
                  <a:pt x="26784" y="403186"/>
                </a:lnTo>
                <a:lnTo>
                  <a:pt x="55849" y="422784"/>
                </a:lnTo>
                <a:lnTo>
                  <a:pt x="91440" y="429971"/>
                </a:lnTo>
                <a:lnTo>
                  <a:pt x="6740639" y="429971"/>
                </a:lnTo>
                <a:lnTo>
                  <a:pt x="6776229" y="422784"/>
                </a:lnTo>
                <a:lnTo>
                  <a:pt x="6805295" y="403186"/>
                </a:lnTo>
                <a:lnTo>
                  <a:pt x="6824892" y="374121"/>
                </a:lnTo>
                <a:lnTo>
                  <a:pt x="6832079" y="338531"/>
                </a:lnTo>
                <a:lnTo>
                  <a:pt x="6832079" y="91440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0B5961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68476" y="8017758"/>
            <a:ext cx="6832600" cy="430530"/>
          </a:xfrm>
          <a:custGeom>
            <a:avLst/>
            <a:gdLst/>
            <a:ahLst/>
            <a:cxnLst/>
            <a:rect l="l" t="t" r="r" b="b"/>
            <a:pathLst>
              <a:path w="6832600" h="430529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0" y="338531"/>
                </a:lnTo>
                <a:lnTo>
                  <a:pt x="7186" y="374121"/>
                </a:lnTo>
                <a:lnTo>
                  <a:pt x="26784" y="403186"/>
                </a:lnTo>
                <a:lnTo>
                  <a:pt x="55849" y="422784"/>
                </a:lnTo>
                <a:lnTo>
                  <a:pt x="91440" y="429971"/>
                </a:lnTo>
                <a:lnTo>
                  <a:pt x="6740639" y="429971"/>
                </a:lnTo>
                <a:lnTo>
                  <a:pt x="6776229" y="422784"/>
                </a:lnTo>
                <a:lnTo>
                  <a:pt x="6805295" y="403186"/>
                </a:lnTo>
                <a:lnTo>
                  <a:pt x="6824892" y="374121"/>
                </a:lnTo>
                <a:lnTo>
                  <a:pt x="6832079" y="338531"/>
                </a:lnTo>
                <a:lnTo>
                  <a:pt x="6832079" y="91439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0B5961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68476" y="7034228"/>
            <a:ext cx="6832600" cy="430530"/>
          </a:xfrm>
          <a:custGeom>
            <a:avLst/>
            <a:gdLst/>
            <a:ahLst/>
            <a:cxnLst/>
            <a:rect l="l" t="t" r="r" b="b"/>
            <a:pathLst>
              <a:path w="6832600" h="430529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0" y="338531"/>
                </a:lnTo>
                <a:lnTo>
                  <a:pt x="7186" y="374121"/>
                </a:lnTo>
                <a:lnTo>
                  <a:pt x="26784" y="403186"/>
                </a:lnTo>
                <a:lnTo>
                  <a:pt x="55849" y="422784"/>
                </a:lnTo>
                <a:lnTo>
                  <a:pt x="91440" y="429971"/>
                </a:lnTo>
                <a:lnTo>
                  <a:pt x="6740639" y="429971"/>
                </a:lnTo>
                <a:lnTo>
                  <a:pt x="6776229" y="422784"/>
                </a:lnTo>
                <a:lnTo>
                  <a:pt x="6805295" y="403186"/>
                </a:lnTo>
                <a:lnTo>
                  <a:pt x="6824892" y="374121"/>
                </a:lnTo>
                <a:lnTo>
                  <a:pt x="6832079" y="338531"/>
                </a:lnTo>
                <a:lnTo>
                  <a:pt x="6832079" y="91439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31B8C8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68476" y="8544614"/>
            <a:ext cx="6832600" cy="510540"/>
          </a:xfrm>
          <a:custGeom>
            <a:avLst/>
            <a:gdLst/>
            <a:ahLst/>
            <a:cxnLst/>
            <a:rect l="l" t="t" r="r" b="b"/>
            <a:pathLst>
              <a:path w="6832600" h="510540">
                <a:moveTo>
                  <a:pt x="6740639" y="0"/>
                </a:moveTo>
                <a:lnTo>
                  <a:pt x="91440" y="0"/>
                </a:lnTo>
                <a:lnTo>
                  <a:pt x="55849" y="7186"/>
                </a:lnTo>
                <a:lnTo>
                  <a:pt x="26784" y="26784"/>
                </a:lnTo>
                <a:lnTo>
                  <a:pt x="7186" y="55849"/>
                </a:lnTo>
                <a:lnTo>
                  <a:pt x="0" y="91439"/>
                </a:lnTo>
                <a:lnTo>
                  <a:pt x="0" y="418985"/>
                </a:lnTo>
                <a:lnTo>
                  <a:pt x="7186" y="454581"/>
                </a:lnTo>
                <a:lnTo>
                  <a:pt x="26784" y="483646"/>
                </a:lnTo>
                <a:lnTo>
                  <a:pt x="55849" y="503240"/>
                </a:lnTo>
                <a:lnTo>
                  <a:pt x="91440" y="510425"/>
                </a:lnTo>
                <a:lnTo>
                  <a:pt x="6740639" y="510425"/>
                </a:lnTo>
                <a:lnTo>
                  <a:pt x="6776229" y="503240"/>
                </a:lnTo>
                <a:lnTo>
                  <a:pt x="6805295" y="483646"/>
                </a:lnTo>
                <a:lnTo>
                  <a:pt x="6824892" y="454581"/>
                </a:lnTo>
                <a:lnTo>
                  <a:pt x="6832079" y="418985"/>
                </a:lnTo>
                <a:lnTo>
                  <a:pt x="6832079" y="91439"/>
                </a:lnTo>
                <a:lnTo>
                  <a:pt x="6824892" y="55849"/>
                </a:lnTo>
                <a:lnTo>
                  <a:pt x="6805295" y="26784"/>
                </a:lnTo>
                <a:lnTo>
                  <a:pt x="6776229" y="7186"/>
                </a:lnTo>
                <a:lnTo>
                  <a:pt x="6740639" y="0"/>
                </a:lnTo>
                <a:close/>
              </a:path>
            </a:pathLst>
          </a:custGeom>
          <a:solidFill>
            <a:srgbClr val="31B8C8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 descr=""/>
          <p:cNvGrpSpPr/>
          <p:nvPr/>
        </p:nvGrpSpPr>
        <p:grpSpPr>
          <a:xfrm>
            <a:off x="460278" y="9144000"/>
            <a:ext cx="6852284" cy="370840"/>
            <a:chOff x="460278" y="9144000"/>
            <a:chExt cx="6852284" cy="370840"/>
          </a:xfrm>
        </p:grpSpPr>
        <p:sp>
          <p:nvSpPr>
            <p:cNvPr id="10" name="object 10" descr=""/>
            <p:cNvSpPr/>
            <p:nvPr/>
          </p:nvSpPr>
          <p:spPr>
            <a:xfrm>
              <a:off x="465856" y="9147175"/>
              <a:ext cx="6846570" cy="0"/>
            </a:xfrm>
            <a:custGeom>
              <a:avLst/>
              <a:gdLst/>
              <a:ahLst/>
              <a:cxnLst/>
              <a:rect l="l" t="t" r="r" b="b"/>
              <a:pathLst>
                <a:path w="6846570" h="0">
                  <a:moveTo>
                    <a:pt x="0" y="0"/>
                  </a:moveTo>
                  <a:lnTo>
                    <a:pt x="6846163" y="0"/>
                  </a:lnTo>
                </a:path>
              </a:pathLst>
            </a:custGeom>
            <a:ln w="6350">
              <a:solidFill>
                <a:srgbClr val="0067A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6216" y="9191307"/>
              <a:ext cx="422165" cy="17474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1623" y="9273632"/>
              <a:ext cx="1002110" cy="17173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60273" y="9209963"/>
              <a:ext cx="344805" cy="304800"/>
            </a:xfrm>
            <a:custGeom>
              <a:avLst/>
              <a:gdLst/>
              <a:ahLst/>
              <a:cxnLst/>
              <a:rect l="l" t="t" r="r" b="b"/>
              <a:pathLst>
                <a:path w="344805" h="304800">
                  <a:moveTo>
                    <a:pt x="286740" y="36461"/>
                  </a:moveTo>
                  <a:lnTo>
                    <a:pt x="280720" y="20294"/>
                  </a:lnTo>
                  <a:lnTo>
                    <a:pt x="268897" y="7721"/>
                  </a:lnTo>
                  <a:lnTo>
                    <a:pt x="253695" y="901"/>
                  </a:lnTo>
                  <a:lnTo>
                    <a:pt x="237045" y="279"/>
                  </a:lnTo>
                  <a:lnTo>
                    <a:pt x="220865" y="6299"/>
                  </a:lnTo>
                  <a:lnTo>
                    <a:pt x="191503" y="24549"/>
                  </a:lnTo>
                  <a:lnTo>
                    <a:pt x="183692" y="28028"/>
                  </a:lnTo>
                  <a:lnTo>
                    <a:pt x="175374" y="29260"/>
                  </a:lnTo>
                  <a:lnTo>
                    <a:pt x="167043" y="28244"/>
                  </a:lnTo>
                  <a:lnTo>
                    <a:pt x="159143" y="24968"/>
                  </a:lnTo>
                  <a:lnTo>
                    <a:pt x="129209" y="7493"/>
                  </a:lnTo>
                  <a:lnTo>
                    <a:pt x="118122" y="2108"/>
                  </a:lnTo>
                  <a:lnTo>
                    <a:pt x="106019" y="0"/>
                  </a:lnTo>
                  <a:lnTo>
                    <a:pt x="93675" y="1409"/>
                  </a:lnTo>
                  <a:lnTo>
                    <a:pt x="81864" y="6502"/>
                  </a:lnTo>
                  <a:lnTo>
                    <a:pt x="72047" y="14833"/>
                  </a:lnTo>
                  <a:lnTo>
                    <a:pt x="65303" y="25285"/>
                  </a:lnTo>
                  <a:lnTo>
                    <a:pt x="61810" y="37058"/>
                  </a:lnTo>
                  <a:lnTo>
                    <a:pt x="61760" y="49415"/>
                  </a:lnTo>
                  <a:lnTo>
                    <a:pt x="64122" y="83972"/>
                  </a:lnTo>
                  <a:lnTo>
                    <a:pt x="63550" y="92494"/>
                  </a:lnTo>
                  <a:lnTo>
                    <a:pt x="60756" y="100418"/>
                  </a:lnTo>
                  <a:lnTo>
                    <a:pt x="55968" y="107315"/>
                  </a:lnTo>
                  <a:lnTo>
                    <a:pt x="49377" y="112776"/>
                  </a:lnTo>
                  <a:lnTo>
                    <a:pt x="20015" y="131013"/>
                  </a:lnTo>
                  <a:lnTo>
                    <a:pt x="7442" y="142836"/>
                  </a:lnTo>
                  <a:lnTo>
                    <a:pt x="622" y="158038"/>
                  </a:lnTo>
                  <a:lnTo>
                    <a:pt x="0" y="174688"/>
                  </a:lnTo>
                  <a:lnTo>
                    <a:pt x="6019" y="190855"/>
                  </a:lnTo>
                  <a:lnTo>
                    <a:pt x="17843" y="203428"/>
                  </a:lnTo>
                  <a:lnTo>
                    <a:pt x="33045" y="210248"/>
                  </a:lnTo>
                  <a:lnTo>
                    <a:pt x="49695" y="210870"/>
                  </a:lnTo>
                  <a:lnTo>
                    <a:pt x="65862" y="204863"/>
                  </a:lnTo>
                  <a:lnTo>
                    <a:pt x="76796" y="195199"/>
                  </a:lnTo>
                  <a:lnTo>
                    <a:pt x="83705" y="182930"/>
                  </a:lnTo>
                  <a:lnTo>
                    <a:pt x="86334" y="169202"/>
                  </a:lnTo>
                  <a:lnTo>
                    <a:pt x="84416" y="155155"/>
                  </a:lnTo>
                  <a:lnTo>
                    <a:pt x="80695" y="132321"/>
                  </a:lnTo>
                  <a:lnTo>
                    <a:pt x="80556" y="123037"/>
                  </a:lnTo>
                  <a:lnTo>
                    <a:pt x="160324" y="60109"/>
                  </a:lnTo>
                  <a:lnTo>
                    <a:pt x="177914" y="55397"/>
                  </a:lnTo>
                  <a:lnTo>
                    <a:pt x="186867" y="57023"/>
                  </a:lnTo>
                  <a:lnTo>
                    <a:pt x="195135" y="61252"/>
                  </a:lnTo>
                  <a:lnTo>
                    <a:pt x="213944" y="74739"/>
                  </a:lnTo>
                  <a:lnTo>
                    <a:pt x="225691" y="82677"/>
                  </a:lnTo>
                  <a:lnTo>
                    <a:pt x="239153" y="86410"/>
                  </a:lnTo>
                  <a:lnTo>
                    <a:pt x="253212" y="85648"/>
                  </a:lnTo>
                  <a:lnTo>
                    <a:pt x="266725" y="80137"/>
                  </a:lnTo>
                  <a:lnTo>
                    <a:pt x="279298" y="68313"/>
                  </a:lnTo>
                  <a:lnTo>
                    <a:pt x="286118" y="53111"/>
                  </a:lnTo>
                  <a:lnTo>
                    <a:pt x="286740" y="36461"/>
                  </a:lnTo>
                  <a:close/>
                </a:path>
                <a:path w="344805" h="304800">
                  <a:moveTo>
                    <a:pt x="344741" y="129882"/>
                  </a:moveTo>
                  <a:lnTo>
                    <a:pt x="338721" y="113703"/>
                  </a:lnTo>
                  <a:lnTo>
                    <a:pt x="326898" y="101142"/>
                  </a:lnTo>
                  <a:lnTo>
                    <a:pt x="311696" y="94310"/>
                  </a:lnTo>
                  <a:lnTo>
                    <a:pt x="295046" y="93687"/>
                  </a:lnTo>
                  <a:lnTo>
                    <a:pt x="278879" y="99707"/>
                  </a:lnTo>
                  <a:lnTo>
                    <a:pt x="267944" y="109372"/>
                  </a:lnTo>
                  <a:lnTo>
                    <a:pt x="261035" y="121640"/>
                  </a:lnTo>
                  <a:lnTo>
                    <a:pt x="258406" y="135369"/>
                  </a:lnTo>
                  <a:lnTo>
                    <a:pt x="260324" y="149415"/>
                  </a:lnTo>
                  <a:lnTo>
                    <a:pt x="264045" y="172237"/>
                  </a:lnTo>
                  <a:lnTo>
                    <a:pt x="264185" y="181533"/>
                  </a:lnTo>
                  <a:lnTo>
                    <a:pt x="184416" y="244462"/>
                  </a:lnTo>
                  <a:lnTo>
                    <a:pt x="166827" y="249174"/>
                  </a:lnTo>
                  <a:lnTo>
                    <a:pt x="157873" y="247548"/>
                  </a:lnTo>
                  <a:lnTo>
                    <a:pt x="149606" y="243306"/>
                  </a:lnTo>
                  <a:lnTo>
                    <a:pt x="130797" y="229831"/>
                  </a:lnTo>
                  <a:lnTo>
                    <a:pt x="119049" y="221894"/>
                  </a:lnTo>
                  <a:lnTo>
                    <a:pt x="105587" y="218160"/>
                  </a:lnTo>
                  <a:lnTo>
                    <a:pt x="91528" y="218909"/>
                  </a:lnTo>
                  <a:lnTo>
                    <a:pt x="78016" y="224421"/>
                  </a:lnTo>
                  <a:lnTo>
                    <a:pt x="65443" y="236258"/>
                  </a:lnTo>
                  <a:lnTo>
                    <a:pt x="58623" y="251460"/>
                  </a:lnTo>
                  <a:lnTo>
                    <a:pt x="58000" y="268097"/>
                  </a:lnTo>
                  <a:lnTo>
                    <a:pt x="64020" y="284276"/>
                  </a:lnTo>
                  <a:lnTo>
                    <a:pt x="75844" y="296837"/>
                  </a:lnTo>
                  <a:lnTo>
                    <a:pt x="91046" y="303669"/>
                  </a:lnTo>
                  <a:lnTo>
                    <a:pt x="107696" y="304292"/>
                  </a:lnTo>
                  <a:lnTo>
                    <a:pt x="123875" y="298272"/>
                  </a:lnTo>
                  <a:lnTo>
                    <a:pt x="153238" y="280022"/>
                  </a:lnTo>
                  <a:lnTo>
                    <a:pt x="161048" y="276542"/>
                  </a:lnTo>
                  <a:lnTo>
                    <a:pt x="169367" y="275310"/>
                  </a:lnTo>
                  <a:lnTo>
                    <a:pt x="177698" y="276326"/>
                  </a:lnTo>
                  <a:lnTo>
                    <a:pt x="185597" y="279603"/>
                  </a:lnTo>
                  <a:lnTo>
                    <a:pt x="215531" y="297078"/>
                  </a:lnTo>
                  <a:lnTo>
                    <a:pt x="226618" y="302463"/>
                  </a:lnTo>
                  <a:lnTo>
                    <a:pt x="238721" y="304558"/>
                  </a:lnTo>
                  <a:lnTo>
                    <a:pt x="251066" y="303161"/>
                  </a:lnTo>
                  <a:lnTo>
                    <a:pt x="262877" y="298056"/>
                  </a:lnTo>
                  <a:lnTo>
                    <a:pt x="272694" y="289725"/>
                  </a:lnTo>
                  <a:lnTo>
                    <a:pt x="279438" y="279285"/>
                  </a:lnTo>
                  <a:lnTo>
                    <a:pt x="282930" y="267500"/>
                  </a:lnTo>
                  <a:lnTo>
                    <a:pt x="282981" y="255155"/>
                  </a:lnTo>
                  <a:lnTo>
                    <a:pt x="280619" y="220599"/>
                  </a:lnTo>
                  <a:lnTo>
                    <a:pt x="281190" y="212077"/>
                  </a:lnTo>
                  <a:lnTo>
                    <a:pt x="283984" y="204152"/>
                  </a:lnTo>
                  <a:lnTo>
                    <a:pt x="288772" y="197243"/>
                  </a:lnTo>
                  <a:lnTo>
                    <a:pt x="295363" y="191782"/>
                  </a:lnTo>
                  <a:lnTo>
                    <a:pt x="324726" y="173558"/>
                  </a:lnTo>
                  <a:lnTo>
                    <a:pt x="337299" y="161721"/>
                  </a:lnTo>
                  <a:lnTo>
                    <a:pt x="344119" y="146519"/>
                  </a:lnTo>
                  <a:lnTo>
                    <a:pt x="344741" y="129882"/>
                  </a:lnTo>
                  <a:close/>
                </a:path>
              </a:pathLst>
            </a:custGeom>
            <a:solidFill>
              <a:srgbClr val="013A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2167" y="9322668"/>
              <a:ext cx="80913" cy="8092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5827004" y="9214497"/>
              <a:ext cx="40005" cy="41275"/>
            </a:xfrm>
            <a:custGeom>
              <a:avLst/>
              <a:gdLst/>
              <a:ahLst/>
              <a:cxnLst/>
              <a:rect l="l" t="t" r="r" b="b"/>
              <a:pathLst>
                <a:path w="40004" h="41275">
                  <a:moveTo>
                    <a:pt x="18501" y="0"/>
                  </a:moveTo>
                  <a:lnTo>
                    <a:pt x="8601" y="2793"/>
                  </a:lnTo>
                  <a:lnTo>
                    <a:pt x="3523" y="7168"/>
                  </a:lnTo>
                  <a:lnTo>
                    <a:pt x="1231" y="13422"/>
                  </a:lnTo>
                  <a:lnTo>
                    <a:pt x="0" y="21347"/>
                  </a:lnTo>
                  <a:lnTo>
                    <a:pt x="1824" y="28896"/>
                  </a:lnTo>
                  <a:lnTo>
                    <a:pt x="6323" y="35225"/>
                  </a:lnTo>
                  <a:lnTo>
                    <a:pt x="13116" y="39494"/>
                  </a:lnTo>
                  <a:lnTo>
                    <a:pt x="13696" y="39678"/>
                  </a:lnTo>
                  <a:lnTo>
                    <a:pt x="21426" y="40752"/>
                  </a:lnTo>
                  <a:lnTo>
                    <a:pt x="28727" y="38885"/>
                  </a:lnTo>
                  <a:lnTo>
                    <a:pt x="34811" y="34430"/>
                  </a:lnTo>
                  <a:lnTo>
                    <a:pt x="38889" y="27740"/>
                  </a:lnTo>
                  <a:lnTo>
                    <a:pt x="39416" y="26063"/>
                  </a:lnTo>
                  <a:lnTo>
                    <a:pt x="39530" y="15820"/>
                  </a:lnTo>
                  <a:lnTo>
                    <a:pt x="37976" y="9548"/>
                  </a:lnTo>
                  <a:lnTo>
                    <a:pt x="33478" y="4119"/>
                  </a:lnTo>
                  <a:lnTo>
                    <a:pt x="27022" y="1660"/>
                  </a:lnTo>
                  <a:lnTo>
                    <a:pt x="22858" y="79"/>
                  </a:lnTo>
                  <a:lnTo>
                    <a:pt x="18501" y="0"/>
                  </a:lnTo>
                  <a:close/>
                </a:path>
              </a:pathLst>
            </a:custGeom>
            <a:solidFill>
              <a:srgbClr val="0075B3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 descr=""/>
          <p:cNvGraphicFramePr>
            <a:graphicFrameLocks noGrp="1"/>
          </p:cNvGraphicFramePr>
          <p:nvPr/>
        </p:nvGraphicFramePr>
        <p:xfrm>
          <a:off x="521224" y="3188519"/>
          <a:ext cx="6815455" cy="954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69239"/>
                <a:gridCol w="2004060"/>
                <a:gridCol w="65404"/>
                <a:gridCol w="259714"/>
                <a:gridCol w="2022475"/>
              </a:tblGrid>
              <a:tr h="479425">
                <a:tc rowSpan="2">
                  <a:txBody>
                    <a:bodyPr/>
                    <a:lstStyle/>
                    <a:p>
                      <a:pPr algn="ctr" marR="15176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Clear</a:t>
                      </a:r>
                      <a:r>
                        <a:rPr dirty="0" sz="900" spc="-3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Leadership</a:t>
                      </a:r>
                      <a:r>
                        <a:rPr dirty="0" sz="900" spc="-3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3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Expectations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  <a:p>
                      <a:pPr algn="ctr" marL="349885" marR="501650">
                        <a:lnSpc>
                          <a:spcPct val="242000"/>
                        </a:lnSpc>
                        <a:spcBef>
                          <a:spcPts val="20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Organizational</a:t>
                      </a:r>
                      <a:r>
                        <a:rPr dirty="0" sz="900" spc="7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Culture Engagement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78105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1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175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6350">
                      <a:solidFill>
                        <a:srgbClr val="CDCC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675" marR="152400" indent="-33655">
                        <a:lnSpc>
                          <a:spcPct val="101899"/>
                        </a:lnSpc>
                        <a:spcBef>
                          <a:spcPts val="680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DEMONSTRATE</a:t>
                      </a:r>
                      <a:r>
                        <a:rPr dirty="0" sz="900" spc="-5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MANAGEMENT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COMMITMENT &amp;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LEADERSHIP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8636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6350">
                      <a:solidFill>
                        <a:srgbClr val="CDCCCB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SEC.</a:t>
                      </a:r>
                      <a:r>
                        <a:rPr dirty="0" sz="800" spc="-15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25" b="1">
                          <a:latin typeface="Open Sans"/>
                          <a:cs typeface="Open Sans"/>
                        </a:rPr>
                        <a:t>4.2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7310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28320" marR="237490" indent="-283845">
                        <a:lnSpc>
                          <a:spcPct val="101800"/>
                        </a:lnSpc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COMMITMENT,</a:t>
                      </a:r>
                      <a:r>
                        <a:rPr dirty="0" sz="900" spc="-5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LEADERSHIP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PARTICIPATION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  <a:tr h="4749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8105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2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175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6350">
                      <a:solidFill>
                        <a:srgbClr val="CDCCCB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 marR="269875" indent="-44450">
                        <a:lnSpc>
                          <a:spcPct val="101899"/>
                        </a:lnSpc>
                        <a:spcBef>
                          <a:spcPts val="840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FACILITATE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2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ENCOURAGE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WORKER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PARTICIPATION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6350">
                      <a:solidFill>
                        <a:srgbClr val="CDCCCB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310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object 17" descr=""/>
          <p:cNvGraphicFramePr>
            <a:graphicFrameLocks noGrp="1"/>
          </p:cNvGraphicFramePr>
          <p:nvPr/>
        </p:nvGraphicFramePr>
        <p:xfrm>
          <a:off x="521224" y="4241095"/>
          <a:ext cx="6815455" cy="424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74319"/>
                <a:gridCol w="1999615"/>
                <a:gridCol w="69850"/>
                <a:gridCol w="256539"/>
                <a:gridCol w="2023110"/>
              </a:tblGrid>
              <a:tr h="4241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2512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Workload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Management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905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3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6095" marR="424815" indent="-74295">
                        <a:lnSpc>
                          <a:spcPct val="101899"/>
                        </a:lnSpc>
                        <a:spcBef>
                          <a:spcPts val="565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ESTABLISH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SUPPORT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2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PLAN</a:t>
                      </a:r>
                      <a:r>
                        <a:rPr dirty="0" sz="900" spc="-2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ACTIVITES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7175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SEC.</a:t>
                      </a:r>
                      <a:r>
                        <a:rPr dirty="0" sz="800" spc="-20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25" b="1">
                          <a:latin typeface="Open Sans"/>
                          <a:cs typeface="Open Sans"/>
                        </a:rPr>
                        <a:t>4.3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5404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PLANNING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508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object 18" descr=""/>
          <p:cNvGraphicFramePr>
            <a:graphicFrameLocks noGrp="1"/>
          </p:cNvGraphicFramePr>
          <p:nvPr/>
        </p:nvGraphicFramePr>
        <p:xfrm>
          <a:off x="521224" y="4777033"/>
          <a:ext cx="6815455" cy="1029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74319"/>
                <a:gridCol w="1999615"/>
                <a:gridCol w="69850"/>
                <a:gridCol w="256539"/>
                <a:gridCol w="2023110"/>
              </a:tblGrid>
              <a:tr h="1029335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Involvement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Influence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0045" marR="517525" indent="15240">
                        <a:lnSpc>
                          <a:spcPct val="1018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Protection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Physical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 Psychological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Safety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2065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</a:t>
                      </a:r>
                      <a:r>
                        <a:rPr dirty="0" sz="800" spc="10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 b="1">
                          <a:latin typeface="Open Sans"/>
                          <a:cs typeface="Open Sans"/>
                        </a:rPr>
                        <a:t>4-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6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 marR="291465" indent="236854">
                        <a:lnSpc>
                          <a:spcPct val="101800"/>
                        </a:lnSpc>
                        <a:spcBef>
                          <a:spcPts val="114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IDENTIFICATION,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ASSESSMENT &amp;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CONTROL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  <a:p>
                      <a:pPr marL="393065" indent="64135">
                        <a:lnSpc>
                          <a:spcPct val="100000"/>
                        </a:lnSpc>
                        <a:spcBef>
                          <a:spcPts val="220"/>
                        </a:spcBef>
                        <a:buClr>
                          <a:srgbClr val="000000"/>
                        </a:buClr>
                        <a:buSzPct val="80000"/>
                        <a:buFont typeface="Open Sans"/>
                        <a:buChar char="•"/>
                        <a:tabLst>
                          <a:tab pos="457200" algn="l"/>
                        </a:tabLst>
                      </a:pPr>
                      <a:r>
                        <a:rPr dirty="0" sz="1000" b="1">
                          <a:solidFill>
                            <a:srgbClr val="0067A0"/>
                          </a:solidFill>
                          <a:latin typeface="Open Sans"/>
                          <a:cs typeface="Open Sans"/>
                        </a:rPr>
                        <a:t>R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ecognize MSD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hazards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lvl="1" marL="537210" indent="-64135">
                        <a:lnSpc>
                          <a:spcPct val="100000"/>
                        </a:lnSpc>
                        <a:spcBef>
                          <a:spcPts val="200"/>
                        </a:spcBef>
                        <a:buClr>
                          <a:srgbClr val="000000"/>
                        </a:buClr>
                        <a:buSzPct val="80000"/>
                        <a:buFont typeface="Open Sans"/>
                        <a:buChar char="•"/>
                        <a:tabLst>
                          <a:tab pos="537210" algn="l"/>
                        </a:tabLst>
                      </a:pPr>
                      <a:r>
                        <a:rPr dirty="0" sz="1000" b="1">
                          <a:solidFill>
                            <a:srgbClr val="0067A0"/>
                          </a:solidFill>
                          <a:latin typeface="Open Sans"/>
                          <a:cs typeface="Open Sans"/>
                        </a:rPr>
                        <a:t>A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ssess MSD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hazards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223520" indent="-63500">
                        <a:lnSpc>
                          <a:spcPct val="100000"/>
                        </a:lnSpc>
                        <a:spcBef>
                          <a:spcPts val="200"/>
                        </a:spcBef>
                        <a:buClr>
                          <a:srgbClr val="000000"/>
                        </a:buClr>
                        <a:buSzPct val="80000"/>
                        <a:buFont typeface="Open Sans"/>
                        <a:buChar char="•"/>
                        <a:tabLst>
                          <a:tab pos="223520" algn="l"/>
                        </a:tabLst>
                      </a:pPr>
                      <a:r>
                        <a:rPr dirty="0" sz="1000" b="1">
                          <a:solidFill>
                            <a:srgbClr val="0067A0"/>
                          </a:solidFill>
                          <a:latin typeface="Open Sans"/>
                          <a:cs typeface="Open Sans"/>
                        </a:rPr>
                        <a:t>C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ontrol</a:t>
                      </a:r>
                      <a:r>
                        <a:rPr dirty="0" sz="800" spc="-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or eliminate MSD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hazards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lvl="1" marL="617220" indent="-64135">
                        <a:lnSpc>
                          <a:spcPct val="100000"/>
                        </a:lnSpc>
                        <a:spcBef>
                          <a:spcPts val="200"/>
                        </a:spcBef>
                        <a:buClr>
                          <a:srgbClr val="000000"/>
                        </a:buClr>
                        <a:buSzPct val="80000"/>
                        <a:buFont typeface="Open Sans"/>
                        <a:buChar char="•"/>
                        <a:tabLst>
                          <a:tab pos="617220" algn="l"/>
                        </a:tabLst>
                      </a:pPr>
                      <a:r>
                        <a:rPr dirty="0" sz="1000" b="1">
                          <a:solidFill>
                            <a:srgbClr val="0067A0"/>
                          </a:solidFill>
                          <a:latin typeface="Open Sans"/>
                          <a:cs typeface="Open Sans"/>
                        </a:rPr>
                        <a:t>E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valuate</a:t>
                      </a:r>
                      <a:r>
                        <a:rPr dirty="0" sz="800" spc="-3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controls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14604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SEC.</a:t>
                      </a:r>
                      <a:r>
                        <a:rPr dirty="0" sz="800" spc="-15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25" b="1">
                          <a:latin typeface="Open Sans"/>
                          <a:cs typeface="Open Sans"/>
                        </a:rPr>
                        <a:t>4.3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5404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2575" marR="332105" indent="236854">
                        <a:lnSpc>
                          <a:spcPct val="101800"/>
                        </a:lnSpc>
                        <a:spcBef>
                          <a:spcPts val="515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IDENTIFICATION,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ASSESSMENT &amp;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CONTROL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  <a:p>
                      <a:pPr marL="663575" indent="-64135">
                        <a:lnSpc>
                          <a:spcPct val="100000"/>
                        </a:lnSpc>
                        <a:spcBef>
                          <a:spcPts val="220"/>
                        </a:spcBef>
                        <a:buChar char="•"/>
                        <a:tabLst>
                          <a:tab pos="663575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Data</a:t>
                      </a:r>
                      <a:r>
                        <a:rPr dirty="0" sz="800" spc="-1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collection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lvl="1" marL="808990" indent="-64135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808990" algn="l"/>
                        </a:tabLst>
                      </a:pPr>
                      <a:r>
                        <a:rPr dirty="0" sz="800" spc="-10">
                          <a:latin typeface="Open Sans"/>
                          <a:cs typeface="Open Sans"/>
                        </a:rPr>
                        <a:t>Diversity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487045" indent="-64135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487045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Objectives</a:t>
                      </a:r>
                      <a:r>
                        <a:rPr dirty="0" sz="800" spc="-2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and</a:t>
                      </a:r>
                      <a:r>
                        <a:rPr dirty="0" sz="800" spc="-2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targets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lvl="1" marL="596900" indent="-64135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596900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Managing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change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540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521224" y="8014361"/>
          <a:ext cx="6815455" cy="424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74319"/>
                <a:gridCol w="1999615"/>
                <a:gridCol w="68579"/>
                <a:gridCol w="258445"/>
                <a:gridCol w="2023745"/>
              </a:tblGrid>
              <a:tr h="424815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Recognition</a:t>
                      </a:r>
                      <a:r>
                        <a:rPr dirty="0" sz="900" spc="-3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Reward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3716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9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8135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COMMUNICATE</a:t>
                      </a:r>
                      <a:r>
                        <a:rPr dirty="0" sz="900" spc="-5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RESULTS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SEC.</a:t>
                      </a:r>
                      <a:r>
                        <a:rPr dirty="0" sz="800" spc="-15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25" b="1">
                          <a:latin typeface="Open Sans"/>
                          <a:cs typeface="Open Sans"/>
                        </a:rPr>
                        <a:t>4.5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6040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4655" marR="464184" indent="154305">
                        <a:lnSpc>
                          <a:spcPct val="101800"/>
                        </a:lnSpc>
                        <a:spcBef>
                          <a:spcPts val="535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EVALUATION</a:t>
                      </a:r>
                      <a:r>
                        <a:rPr dirty="0" sz="900" spc="-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5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 CORRECTIVE</a:t>
                      </a:r>
                      <a:r>
                        <a:rPr dirty="0" sz="900" spc="-4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ACTION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6794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object 20" descr=""/>
          <p:cNvGraphicFramePr>
            <a:graphicFrameLocks noGrp="1"/>
          </p:cNvGraphicFramePr>
          <p:nvPr/>
        </p:nvGraphicFramePr>
        <p:xfrm>
          <a:off x="521224" y="8540808"/>
          <a:ext cx="6815455" cy="505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74319"/>
                <a:gridCol w="1999615"/>
                <a:gridCol w="66675"/>
                <a:gridCol w="259079"/>
                <a:gridCol w="2022475"/>
              </a:tblGrid>
              <a:tr h="505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Clear</a:t>
                      </a:r>
                      <a:r>
                        <a:rPr dirty="0" sz="900" spc="-3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Leadership</a:t>
                      </a:r>
                      <a:r>
                        <a:rPr dirty="0" sz="900" spc="-3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3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Expectations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5715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25" b="1">
                          <a:latin typeface="Open Sans"/>
                          <a:cs typeface="Open Sans"/>
                        </a:rPr>
                        <a:t>10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MANAGEMENT REVIEW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PROCESS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90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SEC.</a:t>
                      </a:r>
                      <a:r>
                        <a:rPr dirty="0" sz="800" spc="-15" b="1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5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667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269240" indent="74930">
                        <a:lnSpc>
                          <a:spcPct val="101800"/>
                        </a:lnSpc>
                        <a:spcBef>
                          <a:spcPts val="885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MANAGEMENT REVIEW </a:t>
                      </a:r>
                      <a:r>
                        <a:rPr dirty="0" sz="900" spc="-5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 CONTINUAL</a:t>
                      </a:r>
                      <a:r>
                        <a:rPr dirty="0" sz="900" spc="-5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IMPROVEMENT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1239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 descr=""/>
          <p:cNvSpPr txBox="1"/>
          <p:nvPr/>
        </p:nvSpPr>
        <p:spPr>
          <a:xfrm>
            <a:off x="680298" y="2691727"/>
            <a:ext cx="1689735" cy="416559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129539">
              <a:lnSpc>
                <a:spcPts val="1000"/>
              </a:lnSpc>
              <a:spcBef>
                <a:spcPts val="200"/>
              </a:spcBef>
            </a:pPr>
            <a:r>
              <a:rPr dirty="0" sz="900" b="1">
                <a:solidFill>
                  <a:srgbClr val="0067A0"/>
                </a:solidFill>
                <a:latin typeface="Open Sans"/>
                <a:cs typeface="Open Sans"/>
              </a:rPr>
              <a:t>PSYCHOSOCIAL </a:t>
            </a:r>
            <a:r>
              <a:rPr dirty="0" sz="900" spc="-10" b="1">
                <a:solidFill>
                  <a:srgbClr val="0067A0"/>
                </a:solidFill>
                <a:latin typeface="Open Sans"/>
                <a:cs typeface="Open Sans"/>
              </a:rPr>
              <a:t>FACTORS </a:t>
            </a:r>
            <a:r>
              <a:rPr dirty="0" sz="900" b="1">
                <a:solidFill>
                  <a:srgbClr val="0067A0"/>
                </a:solidFill>
                <a:latin typeface="Open Sans"/>
                <a:cs typeface="Open Sans"/>
              </a:rPr>
              <a:t>CONTRIBUTING</a:t>
            </a:r>
            <a:r>
              <a:rPr dirty="0" sz="900" spc="-30" b="1">
                <a:solidFill>
                  <a:srgbClr val="0067A0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0067A0"/>
                </a:solidFill>
                <a:latin typeface="Open Sans"/>
                <a:cs typeface="Open Sans"/>
              </a:rPr>
              <a:t>TO</a:t>
            </a:r>
            <a:r>
              <a:rPr dirty="0" sz="900" spc="-25" b="1">
                <a:solidFill>
                  <a:srgbClr val="0067A0"/>
                </a:solidFill>
                <a:latin typeface="Open Sans"/>
                <a:cs typeface="Open Sans"/>
              </a:rPr>
              <a:t> </a:t>
            </a:r>
            <a:r>
              <a:rPr dirty="0" sz="900" spc="-10" b="1">
                <a:solidFill>
                  <a:srgbClr val="0067A0"/>
                </a:solidFill>
                <a:latin typeface="Open Sans"/>
                <a:cs typeface="Open Sans"/>
              </a:rPr>
              <a:t>EFFECTIVE </a:t>
            </a:r>
            <a:r>
              <a:rPr dirty="0" sz="900" b="1">
                <a:solidFill>
                  <a:srgbClr val="0067A0"/>
                </a:solidFill>
                <a:latin typeface="Open Sans"/>
                <a:cs typeface="Open Sans"/>
              </a:rPr>
              <a:t>PROGRAM </a:t>
            </a:r>
            <a:r>
              <a:rPr dirty="0" sz="900" spc="-10" b="1">
                <a:solidFill>
                  <a:srgbClr val="0067A0"/>
                </a:solidFill>
                <a:latin typeface="Open Sans"/>
                <a:cs typeface="Open Sans"/>
              </a:rPr>
              <a:t>IMPLEMENTATION</a:t>
            </a:r>
            <a:endParaRPr sz="900">
              <a:latin typeface="Open Sans"/>
              <a:cs typeface="Open San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31884" y="2625851"/>
            <a:ext cx="2280285" cy="551815"/>
          </a:xfrm>
          <a:prstGeom prst="rect">
            <a:avLst/>
          </a:prstGeom>
          <a:solidFill>
            <a:srgbClr val="0067A0"/>
          </a:solidFill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MSD</a:t>
            </a:r>
            <a:r>
              <a:rPr dirty="0" sz="900" spc="-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PREVENTION</a:t>
            </a:r>
            <a:r>
              <a:rPr dirty="0" sz="900" spc="-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PROGRAM</a:t>
            </a:r>
            <a:endParaRPr sz="90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u="sng" sz="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MSD</a:t>
            </a:r>
            <a:r>
              <a:rPr dirty="0" u="sng" sz="8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 </a:t>
            </a:r>
            <a:r>
              <a:rPr dirty="0" u="sng" sz="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PREVENTION</a:t>
            </a:r>
            <a:r>
              <a:rPr dirty="0" u="sng" sz="8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 </a:t>
            </a:r>
            <a:r>
              <a:rPr dirty="0" u="sng" sz="8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GUIDELINE </a:t>
            </a:r>
            <a:r>
              <a:rPr dirty="0" u="sng" sz="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FOR</a:t>
            </a:r>
            <a:r>
              <a:rPr dirty="0" u="sng" sz="8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 </a:t>
            </a:r>
            <a:r>
              <a:rPr dirty="0" u="sng" sz="8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5"/>
              </a:rPr>
              <a:t>ONTARIO</a:t>
            </a:r>
            <a:endParaRPr sz="800">
              <a:latin typeface="Open Sans SemiBold"/>
              <a:cs typeface="Open Sans SemiBold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971117" y="2625851"/>
            <a:ext cx="2289175" cy="551815"/>
          </a:xfrm>
          <a:prstGeom prst="rect">
            <a:avLst/>
          </a:prstGeom>
          <a:solidFill>
            <a:srgbClr val="0067A0"/>
          </a:solidFill>
        </p:spPr>
        <p:txBody>
          <a:bodyPr wrap="square" lIns="0" tIns="78105" rIns="0" bIns="0" rtlCol="0" vert="horz">
            <a:spAutoFit/>
          </a:bodyPr>
          <a:lstStyle/>
          <a:p>
            <a:pPr algn="ctr">
              <a:lnSpc>
                <a:spcPts val="1040"/>
              </a:lnSpc>
              <a:spcBef>
                <a:spcPts val="615"/>
              </a:spcBef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PSYCHOLOGICAL 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HEALTH</a:t>
            </a:r>
            <a:endParaRPr sz="900">
              <a:latin typeface="Open Sans"/>
              <a:cs typeface="Open Sans"/>
            </a:endParaRPr>
          </a:p>
          <a:p>
            <a:pPr algn="ctr">
              <a:lnSpc>
                <a:spcPts val="1040"/>
              </a:lnSpc>
            </a:pP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&amp;</a:t>
            </a:r>
            <a:r>
              <a:rPr dirty="0" sz="900" spc="-1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SAFETY</a:t>
            </a:r>
            <a:r>
              <a:rPr dirty="0" sz="900" spc="21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b="1">
                <a:solidFill>
                  <a:srgbClr val="FFFFFF"/>
                </a:solidFill>
                <a:latin typeface="Open Sans"/>
                <a:cs typeface="Open Sans"/>
              </a:rPr>
              <a:t>MANAGEMENT</a:t>
            </a:r>
            <a:r>
              <a:rPr dirty="0" sz="900" spc="-15" b="1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Open Sans"/>
                <a:cs typeface="Open Sans"/>
              </a:rPr>
              <a:t>SYSTEM</a:t>
            </a:r>
            <a:endParaRPr sz="900">
              <a:latin typeface="Open Sans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u="sng" sz="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CSA</a:t>
            </a:r>
            <a:r>
              <a:rPr dirty="0" u="sng" sz="800" spc="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 </a:t>
            </a:r>
            <a:r>
              <a:rPr dirty="0" u="sng" sz="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STANDARD</a:t>
            </a:r>
            <a:r>
              <a:rPr dirty="0" u="sng" sz="800" spc="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 </a:t>
            </a:r>
            <a:r>
              <a:rPr dirty="0" u="sng" sz="8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Z1003-</a:t>
            </a:r>
            <a:r>
              <a:rPr dirty="0" u="sng" sz="8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 SemiBold"/>
                <a:cs typeface="Open Sans SemiBold"/>
                <a:hlinkClick r:id="rId6"/>
              </a:rPr>
              <a:t>13</a:t>
            </a:r>
            <a:endParaRPr sz="800">
              <a:latin typeface="Open Sans SemiBold"/>
              <a:cs typeface="Open Sans SemiBold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023989" y="6686033"/>
            <a:ext cx="163830" cy="347980"/>
          </a:xfrm>
          <a:prstGeom prst="rect">
            <a:avLst/>
          </a:prstGeom>
        </p:spPr>
        <p:txBody>
          <a:bodyPr wrap="square" lIns="0" tIns="1968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800" b="1">
                <a:latin typeface="Open Sans"/>
                <a:cs typeface="Open Sans"/>
              </a:rPr>
              <a:t>EC.</a:t>
            </a:r>
            <a:r>
              <a:rPr dirty="0" sz="800" spc="-10" b="1">
                <a:latin typeface="Open Sans"/>
                <a:cs typeface="Open Sans"/>
              </a:rPr>
              <a:t> </a:t>
            </a:r>
            <a:r>
              <a:rPr dirty="0" sz="800" spc="-25" b="1">
                <a:latin typeface="Open Sans"/>
                <a:cs typeface="Open Sans"/>
              </a:rPr>
              <a:t>4.4</a:t>
            </a:r>
            <a:endParaRPr sz="800">
              <a:latin typeface="Open Sans"/>
              <a:cs typeface="Open Sans"/>
            </a:endParaRPr>
          </a:p>
        </p:txBody>
      </p:sp>
      <p:graphicFrame>
        <p:nvGraphicFramePr>
          <p:cNvPr id="25" name="object 25" descr=""/>
          <p:cNvGraphicFramePr>
            <a:graphicFrameLocks noGrp="1"/>
          </p:cNvGraphicFramePr>
          <p:nvPr/>
        </p:nvGraphicFramePr>
        <p:xfrm>
          <a:off x="521224" y="5890003"/>
          <a:ext cx="6833870" cy="2003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0740"/>
                <a:gridCol w="274319"/>
                <a:gridCol w="1999615"/>
                <a:gridCol w="69850"/>
                <a:gridCol w="274954"/>
                <a:gridCol w="2023110"/>
              </a:tblGrid>
              <a:tr h="42862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CDCCCB"/>
                      </a:solidFill>
                      <a:prstDash val="solid"/>
                    </a:lnR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6350">
                      <a:solidFill>
                        <a:srgbClr val="CDCCCB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35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IMPLEMENTATION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  <a:p>
                      <a:pPr marL="364490" indent="-64135">
                        <a:lnSpc>
                          <a:spcPct val="100000"/>
                        </a:lnSpc>
                        <a:spcBef>
                          <a:spcPts val="220"/>
                        </a:spcBef>
                        <a:buChar char="•"/>
                        <a:tabLst>
                          <a:tab pos="364490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Infrastructure</a:t>
                      </a:r>
                      <a:r>
                        <a:rPr dirty="0" sz="800" spc="-3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and</a:t>
                      </a:r>
                      <a:r>
                        <a:rPr dirty="0" sz="800" spc="-2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resources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4000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6350">
                      <a:solidFill>
                        <a:srgbClr val="CDCCCB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algn="ctr" marR="15684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Growth</a:t>
                      </a:r>
                      <a:r>
                        <a:rPr dirty="0" sz="900" spc="-2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1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Development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3716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7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PROVIDE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EDUCATION</a:t>
                      </a:r>
                      <a:r>
                        <a:rPr dirty="0" sz="900" spc="-25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&amp;</a:t>
                      </a:r>
                      <a:r>
                        <a:rPr dirty="0" sz="900" spc="-2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TRAINING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 marR="456565" indent="-64135">
                        <a:lnSpc>
                          <a:spcPts val="1000"/>
                        </a:lnSpc>
                        <a:spcBef>
                          <a:spcPts val="35"/>
                        </a:spcBef>
                        <a:buChar char="•"/>
                        <a:tabLst>
                          <a:tab pos="566420" algn="l"/>
                        </a:tabLst>
                      </a:pPr>
                      <a:r>
                        <a:rPr dirty="0" sz="800" spc="-10">
                          <a:latin typeface="Open Sans"/>
                          <a:cs typeface="Open Sans"/>
                        </a:rPr>
                        <a:t>Education,</a:t>
                      </a:r>
                      <a:r>
                        <a:rPr dirty="0" sz="800" spc="1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awareness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 	and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communication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443230" indent="-64135">
                        <a:lnSpc>
                          <a:spcPct val="100000"/>
                        </a:lnSpc>
                        <a:spcBef>
                          <a:spcPts val="200"/>
                        </a:spcBef>
                        <a:buChar char="•"/>
                        <a:tabLst>
                          <a:tab pos="443230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Competence and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training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444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0B5961"/>
                      </a:solidFill>
                      <a:prstDash val="solid"/>
                    </a:lnB>
                  </a:tcPr>
                </a:tc>
              </a:tr>
              <a:tr h="2895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64135">
                        <a:lnSpc>
                          <a:spcPct val="100000"/>
                        </a:lnSpc>
                        <a:spcBef>
                          <a:spcPts val="490"/>
                        </a:spcBef>
                        <a:buChar char="•"/>
                        <a:tabLst>
                          <a:tab pos="174625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Preventative</a:t>
                      </a:r>
                      <a:r>
                        <a:rPr dirty="0" sz="800" spc="-3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and</a:t>
                      </a:r>
                      <a:r>
                        <a:rPr dirty="0" sz="800" spc="-3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protective</a:t>
                      </a:r>
                      <a:r>
                        <a:rPr dirty="0" sz="800" spc="-2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measures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223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0B5961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algn="ctr" marR="15748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Engagement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3716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800" b="1">
                          <a:latin typeface="Open Sans"/>
                          <a:cs typeface="Open Sans"/>
                        </a:rPr>
                        <a:t>STEP </a:t>
                      </a:r>
                      <a:r>
                        <a:rPr dirty="0" sz="800" spc="-50" b="1">
                          <a:latin typeface="Open Sans"/>
                          <a:cs typeface="Open Sans"/>
                        </a:rPr>
                        <a:t>8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74295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EVALUATE</a:t>
                      </a:r>
                      <a:r>
                        <a:rPr dirty="0" sz="900" b="1"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dirty="0" sz="900" spc="-10" b="1">
                          <a:latin typeface="Open Sans SemiBold"/>
                          <a:cs typeface="Open Sans SemiBold"/>
                        </a:rPr>
                        <a:t>PROCESS</a:t>
                      </a:r>
                      <a:endParaRPr sz="900">
                        <a:latin typeface="Open Sans SemiBold"/>
                        <a:cs typeface="Open Sans SemiBold"/>
                      </a:endParaRPr>
                    </a:p>
                  </a:txBody>
                  <a:tcPr marL="0" marR="0" marB="0" marT="1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800" spc="-5" b="1">
                          <a:latin typeface="Open Sans"/>
                          <a:cs typeface="Open Sans"/>
                        </a:rPr>
                        <a:t>S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65404" vert="vert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040" marR="248920" indent="-64135">
                        <a:lnSpc>
                          <a:spcPts val="1000"/>
                        </a:lnSpc>
                        <a:spcBef>
                          <a:spcPts val="10"/>
                        </a:spcBef>
                        <a:buChar char="•"/>
                        <a:tabLst>
                          <a:tab pos="539115" algn="l"/>
                        </a:tabLst>
                      </a:pPr>
                      <a:r>
                        <a:rPr dirty="0" sz="800" spc="-10">
                          <a:latin typeface="Open Sans"/>
                          <a:cs typeface="Open Sans"/>
                        </a:rPr>
                        <a:t>Sponsorship,</a:t>
                      </a:r>
                      <a:r>
                        <a:rPr dirty="0" sz="800" spc="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engagement</a:t>
                      </a:r>
                      <a:r>
                        <a:rPr dirty="0" sz="800" spc="10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25">
                          <a:latin typeface="Open Sans"/>
                          <a:cs typeface="Open Sans"/>
                        </a:rPr>
                        <a:t>and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 	change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management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lvl="1" marL="756920" indent="-64135">
                        <a:lnSpc>
                          <a:spcPct val="100000"/>
                        </a:lnSpc>
                        <a:spcBef>
                          <a:spcPts val="200"/>
                        </a:spcBef>
                        <a:buChar char="•"/>
                        <a:tabLst>
                          <a:tab pos="756920" algn="l"/>
                        </a:tabLst>
                      </a:pPr>
                      <a:r>
                        <a:rPr dirty="0" sz="800" spc="-10">
                          <a:latin typeface="Open Sans"/>
                          <a:cs typeface="Open Sans"/>
                        </a:rPr>
                        <a:t>Governance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127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12700">
                      <a:solidFill>
                        <a:srgbClr val="31B8C8"/>
                      </a:solidFill>
                      <a:prstDash val="solid"/>
                    </a:lnB>
                  </a:tcPr>
                </a:tc>
              </a:tr>
              <a:tr h="43688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6350">
                      <a:solidFill>
                        <a:srgbClr val="CDCCC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970" indent="-64135">
                        <a:lnSpc>
                          <a:spcPct val="100000"/>
                        </a:lnSpc>
                        <a:spcBef>
                          <a:spcPts val="665"/>
                        </a:spcBef>
                        <a:buChar char="•"/>
                        <a:tabLst>
                          <a:tab pos="394970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Critical</a:t>
                      </a:r>
                      <a:r>
                        <a:rPr dirty="0" sz="800" spc="-2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>
                          <a:latin typeface="Open Sans"/>
                          <a:cs typeface="Open Sans"/>
                        </a:rPr>
                        <a:t>event</a:t>
                      </a:r>
                      <a:r>
                        <a:rPr dirty="0" sz="800" spc="-25">
                          <a:latin typeface="Open Sans"/>
                          <a:cs typeface="Open Sans"/>
                        </a:rPr>
                        <a:t>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preparedness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367665" indent="-64135">
                        <a:lnSpc>
                          <a:spcPct val="100000"/>
                        </a:lnSpc>
                        <a:spcBef>
                          <a:spcPts val="240"/>
                        </a:spcBef>
                        <a:buChar char="•"/>
                        <a:tabLst>
                          <a:tab pos="367665" algn="l"/>
                        </a:tabLst>
                      </a:pPr>
                      <a:r>
                        <a:rPr dirty="0" sz="800">
                          <a:latin typeface="Open Sans"/>
                          <a:cs typeface="Open Sans"/>
                        </a:rPr>
                        <a:t>Reporting and </a:t>
                      </a:r>
                      <a:r>
                        <a:rPr dirty="0" sz="800" spc="-10">
                          <a:latin typeface="Open Sans"/>
                          <a:cs typeface="Open Sans"/>
                        </a:rPr>
                        <a:t>investigations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B="0" marT="84455">
                    <a:lnL w="6350">
                      <a:solidFill>
                        <a:srgbClr val="CDCCCB"/>
                      </a:solidFill>
                      <a:prstDash val="solid"/>
                    </a:lnL>
                    <a:lnR w="6350">
                      <a:solidFill>
                        <a:srgbClr val="CDCCCB"/>
                      </a:solidFill>
                      <a:prstDash val="solid"/>
                    </a:lnR>
                    <a:lnT w="12700">
                      <a:solidFill>
                        <a:srgbClr val="31B8C8"/>
                      </a:solidFill>
                      <a:prstDash val="solid"/>
                    </a:lnT>
                    <a:lnB w="6350">
                      <a:solidFill>
                        <a:srgbClr val="CDCCCB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444500" y="381861"/>
            <a:ext cx="555307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MSD</a:t>
            </a:r>
            <a:r>
              <a:rPr dirty="0" spc="-30"/>
              <a:t> </a:t>
            </a:r>
            <a:r>
              <a:rPr dirty="0"/>
              <a:t>Prevention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Psychological</a:t>
            </a:r>
            <a:r>
              <a:rPr dirty="0" spc="-25"/>
              <a:t> </a:t>
            </a:r>
            <a:r>
              <a:rPr dirty="0" spc="-10"/>
              <a:t>Health </a:t>
            </a:r>
            <a:r>
              <a:rPr dirty="0"/>
              <a:t>&amp;</a:t>
            </a:r>
            <a:r>
              <a:rPr dirty="0" spc="-5"/>
              <a:t> </a:t>
            </a:r>
            <a:r>
              <a:rPr dirty="0"/>
              <a:t>Safety in the </a:t>
            </a:r>
            <a:r>
              <a:rPr dirty="0" spc="-10"/>
              <a:t>Workplace:</a:t>
            </a:r>
          </a:p>
        </p:txBody>
      </p:sp>
      <p:sp>
        <p:nvSpPr>
          <p:cNvPr id="27" name="object 27" descr=""/>
          <p:cNvSpPr txBox="1"/>
          <p:nvPr/>
        </p:nvSpPr>
        <p:spPr>
          <a:xfrm>
            <a:off x="444500" y="1108302"/>
            <a:ext cx="6715759" cy="14204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Open Sans SemiBold"/>
                <a:cs typeface="Open Sans SemiBold"/>
              </a:rPr>
              <a:t>Building</a:t>
            </a:r>
            <a:r>
              <a:rPr dirty="0" sz="1400" spc="-40" b="1">
                <a:latin typeface="Open Sans SemiBold"/>
                <a:cs typeface="Open Sans SemiBold"/>
              </a:rPr>
              <a:t> </a:t>
            </a:r>
            <a:r>
              <a:rPr dirty="0" sz="1400" b="1">
                <a:latin typeface="Open Sans SemiBold"/>
                <a:cs typeface="Open Sans SemiBold"/>
              </a:rPr>
              <a:t>Alignment</a:t>
            </a:r>
            <a:r>
              <a:rPr dirty="0" sz="1400" spc="-35" b="1">
                <a:latin typeface="Open Sans SemiBold"/>
                <a:cs typeface="Open Sans SemiBold"/>
              </a:rPr>
              <a:t> </a:t>
            </a:r>
            <a:r>
              <a:rPr dirty="0" sz="1400" b="1">
                <a:latin typeface="Open Sans SemiBold"/>
                <a:cs typeface="Open Sans SemiBold"/>
              </a:rPr>
              <a:t>Contributes</a:t>
            </a:r>
            <a:r>
              <a:rPr dirty="0" sz="1400" spc="-35" b="1">
                <a:latin typeface="Open Sans SemiBold"/>
                <a:cs typeface="Open Sans SemiBold"/>
              </a:rPr>
              <a:t> </a:t>
            </a:r>
            <a:r>
              <a:rPr dirty="0" sz="1400" b="1">
                <a:latin typeface="Open Sans SemiBold"/>
                <a:cs typeface="Open Sans SemiBold"/>
              </a:rPr>
              <a:t>to</a:t>
            </a:r>
            <a:r>
              <a:rPr dirty="0" sz="1400" spc="-35" b="1">
                <a:latin typeface="Open Sans SemiBold"/>
                <a:cs typeface="Open Sans SemiBold"/>
              </a:rPr>
              <a:t> </a:t>
            </a:r>
            <a:r>
              <a:rPr dirty="0" sz="1400" spc="-10" b="1">
                <a:latin typeface="Open Sans SemiBold"/>
                <a:cs typeface="Open Sans SemiBold"/>
              </a:rPr>
              <a:t>Effective</a:t>
            </a:r>
            <a:r>
              <a:rPr dirty="0" sz="1400" spc="-35" b="1">
                <a:latin typeface="Open Sans SemiBold"/>
                <a:cs typeface="Open Sans SemiBold"/>
              </a:rPr>
              <a:t> </a:t>
            </a:r>
            <a:r>
              <a:rPr dirty="0" sz="1400" spc="-10" b="1">
                <a:latin typeface="Open Sans SemiBold"/>
                <a:cs typeface="Open Sans SemiBold"/>
              </a:rPr>
              <a:t>Programs</a:t>
            </a:r>
            <a:endParaRPr sz="14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000">
                <a:latin typeface="Open Sans"/>
                <a:cs typeface="Open Sans"/>
              </a:rPr>
              <a:t>The</a:t>
            </a:r>
            <a:r>
              <a:rPr dirty="0" sz="1000" spc="-25">
                <a:latin typeface="Open Sans"/>
                <a:cs typeface="Open Sans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MSD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Prevention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Guideline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for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Ontario</a:t>
            </a:r>
            <a:r>
              <a:rPr dirty="0" sz="1000" spc="-25" b="1">
                <a:latin typeface="Open Sans SemiBold"/>
                <a:cs typeface="Open Sans SemiBold"/>
              </a:rPr>
              <a:t> </a:t>
            </a:r>
            <a:r>
              <a:rPr dirty="0" sz="1000">
                <a:latin typeface="Open Sans"/>
                <a:cs typeface="Open Sans"/>
              </a:rPr>
              <a:t>and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the</a:t>
            </a:r>
            <a:r>
              <a:rPr dirty="0" sz="1000" spc="-25">
                <a:latin typeface="Open Sans"/>
                <a:cs typeface="Open Sans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Canadian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Standard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for</a:t>
            </a:r>
            <a:r>
              <a:rPr dirty="0" sz="1000" spc="-25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Psychological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Health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b="1">
                <a:latin typeface="Open Sans SemiBold"/>
                <a:cs typeface="Open Sans SemiBold"/>
              </a:rPr>
              <a:t>and</a:t>
            </a:r>
            <a:r>
              <a:rPr dirty="0" sz="1000" spc="-20" b="1">
                <a:latin typeface="Open Sans SemiBold"/>
                <a:cs typeface="Open Sans SemiBold"/>
              </a:rPr>
              <a:t> </a:t>
            </a:r>
            <a:r>
              <a:rPr dirty="0" sz="1000" spc="-10" b="1">
                <a:latin typeface="Open Sans SemiBold"/>
                <a:cs typeface="Open Sans SemiBold"/>
              </a:rPr>
              <a:t>Safety</a:t>
            </a:r>
            <a:endParaRPr sz="1000">
              <a:latin typeface="Open Sans SemiBold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Open Sans"/>
                <a:cs typeface="Open Sans"/>
              </a:rPr>
              <a:t>share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many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overlapping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factors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as</a:t>
            </a:r>
            <a:r>
              <a:rPr dirty="0" sz="1000" spc="-20">
                <a:latin typeface="Open Sans"/>
                <a:cs typeface="Open Sans"/>
              </a:rPr>
              <a:t> </a:t>
            </a:r>
            <a:r>
              <a:rPr dirty="0" sz="1000">
                <a:latin typeface="Open Sans"/>
                <a:cs typeface="Open Sans"/>
              </a:rPr>
              <a:t>illustrated</a:t>
            </a:r>
            <a:r>
              <a:rPr dirty="0" sz="1000" spc="-15">
                <a:latin typeface="Open Sans"/>
                <a:cs typeface="Open Sans"/>
              </a:rPr>
              <a:t> </a:t>
            </a:r>
            <a:r>
              <a:rPr dirty="0" sz="1000" spc="-10">
                <a:latin typeface="Open Sans"/>
                <a:cs typeface="Open Sans"/>
              </a:rPr>
              <a:t>below.</a:t>
            </a:r>
            <a:endParaRPr sz="10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800"/>
              </a:spcBef>
              <a:buChar char="•"/>
              <a:tabLst>
                <a:tab pos="199390" algn="l"/>
              </a:tabLst>
            </a:pPr>
            <a:r>
              <a:rPr dirty="0" sz="900">
                <a:latin typeface="Open Sans"/>
                <a:cs typeface="Open Sans"/>
              </a:rPr>
              <a:t>These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commonalities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demonstrate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importance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of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employers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working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to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improve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psychosocial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in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workplace</a:t>
            </a:r>
            <a:endParaRPr sz="900">
              <a:latin typeface="Open Sans"/>
              <a:cs typeface="Open Sans"/>
            </a:endParaRPr>
          </a:p>
          <a:p>
            <a:pPr marL="156210" marR="144145" indent="-29845">
              <a:lnSpc>
                <a:spcPct val="101800"/>
              </a:lnSpc>
              <a:spcBef>
                <a:spcPts val="500"/>
              </a:spcBef>
              <a:buChar char="•"/>
              <a:tabLst>
                <a:tab pos="156210" algn="l"/>
                <a:tab pos="198755" algn="l"/>
              </a:tabLst>
            </a:pPr>
            <a:r>
              <a:rPr dirty="0" sz="900">
                <a:latin typeface="Open Sans"/>
                <a:cs typeface="Open Sans"/>
              </a:rPr>
              <a:t>	</a:t>
            </a:r>
            <a:r>
              <a:rPr dirty="0" sz="900">
                <a:latin typeface="Open Sans"/>
                <a:cs typeface="Open Sans"/>
              </a:rPr>
              <a:t>Focus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on improving psychosocial factors can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positively impact physical and mental</a:t>
            </a:r>
            <a:r>
              <a:rPr dirty="0" sz="900" spc="-5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health,</a:t>
            </a:r>
            <a:r>
              <a:rPr dirty="0" sz="900">
                <a:latin typeface="Open Sans"/>
                <a:cs typeface="Open Sans"/>
              </a:rPr>
              <a:t> job </a:t>
            </a:r>
            <a:r>
              <a:rPr dirty="0" sz="900" spc="-10">
                <a:latin typeface="Open Sans"/>
                <a:cs typeface="Open Sans"/>
              </a:rPr>
              <a:t>satisfaction,</a:t>
            </a:r>
            <a:r>
              <a:rPr dirty="0" sz="900">
                <a:latin typeface="Open Sans"/>
                <a:cs typeface="Open Sans"/>
              </a:rPr>
              <a:t> </a:t>
            </a:r>
            <a:r>
              <a:rPr dirty="0" sz="900" spc="-10">
                <a:latin typeface="Open Sans"/>
                <a:cs typeface="Open Sans"/>
              </a:rPr>
              <a:t>performance </a:t>
            </a:r>
            <a:r>
              <a:rPr dirty="0" sz="900">
                <a:latin typeface="Open Sans"/>
                <a:cs typeface="Open Sans"/>
              </a:rPr>
              <a:t>and </a:t>
            </a:r>
            <a:r>
              <a:rPr dirty="0" sz="900" spc="-10">
                <a:latin typeface="Open Sans"/>
                <a:cs typeface="Open Sans"/>
              </a:rPr>
              <a:t>productivity</a:t>
            </a:r>
            <a:endParaRPr sz="900">
              <a:latin typeface="Open Sans"/>
              <a:cs typeface="Open Sans"/>
            </a:endParaRPr>
          </a:p>
          <a:p>
            <a:pPr marL="199390" indent="-72390">
              <a:lnSpc>
                <a:spcPct val="100000"/>
              </a:lnSpc>
              <a:spcBef>
                <a:spcPts val="520"/>
              </a:spcBef>
              <a:buChar char="•"/>
              <a:tabLst>
                <a:tab pos="199390" algn="l"/>
              </a:tabLst>
            </a:pPr>
            <a:r>
              <a:rPr dirty="0" sz="900">
                <a:latin typeface="Open Sans"/>
                <a:cs typeface="Open Sans"/>
              </a:rPr>
              <a:t>Learn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more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about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workplace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psychosocial</a:t>
            </a:r>
            <a:r>
              <a:rPr dirty="0" sz="900" spc="-15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factors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from</a:t>
            </a:r>
            <a:r>
              <a:rPr dirty="0" sz="900" spc="-10">
                <a:latin typeface="Open Sans"/>
                <a:cs typeface="Open Sans"/>
              </a:rPr>
              <a:t> </a:t>
            </a:r>
            <a:r>
              <a:rPr dirty="0" sz="900">
                <a:latin typeface="Open Sans"/>
                <a:cs typeface="Open Sans"/>
              </a:rPr>
              <a:t>the</a:t>
            </a:r>
            <a:r>
              <a:rPr dirty="0" sz="900" spc="-20">
                <a:latin typeface="Open Sans"/>
                <a:cs typeface="Open Sans"/>
              </a:rPr>
              <a:t> </a:t>
            </a:r>
            <a:r>
              <a:rPr dirty="0" u="sng" sz="90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Mental</a:t>
            </a:r>
            <a:r>
              <a:rPr dirty="0" u="sng" sz="900" spc="-1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 </a:t>
            </a:r>
            <a:r>
              <a:rPr dirty="0" u="sng" sz="90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Health</a:t>
            </a:r>
            <a:r>
              <a:rPr dirty="0" u="sng" sz="900" spc="-15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 </a:t>
            </a:r>
            <a:r>
              <a:rPr dirty="0" u="sng" sz="90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Commission</a:t>
            </a:r>
            <a:r>
              <a:rPr dirty="0" u="sng" sz="900" spc="-1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 </a:t>
            </a:r>
            <a:r>
              <a:rPr dirty="0" u="sng" sz="90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of</a:t>
            </a:r>
            <a:r>
              <a:rPr dirty="0" u="sng" sz="900" spc="-10" b="1">
                <a:solidFill>
                  <a:srgbClr val="0067A0"/>
                </a:solidFill>
                <a:uFill>
                  <a:solidFill>
                    <a:srgbClr val="0067A0"/>
                  </a:solidFill>
                </a:uFill>
                <a:latin typeface="Open Sans SemiBold"/>
                <a:cs typeface="Open Sans SemiBold"/>
                <a:hlinkClick r:id="rId7"/>
              </a:rPr>
              <a:t> Canada</a:t>
            </a:r>
            <a:endParaRPr sz="900">
              <a:latin typeface="Open Sans SemiBold"/>
              <a:cs typeface="Open Sans SemiBold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0" y="0"/>
            <a:ext cx="7772400" cy="114300"/>
            <a:chOff x="0" y="0"/>
            <a:chExt cx="7772400" cy="114300"/>
          </a:xfrm>
        </p:grpSpPr>
        <p:sp>
          <p:nvSpPr>
            <p:cNvPr id="29" name="object 29" descr=""/>
            <p:cNvSpPr/>
            <p:nvPr/>
          </p:nvSpPr>
          <p:spPr>
            <a:xfrm>
              <a:off x="0" y="0"/>
              <a:ext cx="1485900" cy="114300"/>
            </a:xfrm>
            <a:custGeom>
              <a:avLst/>
              <a:gdLst/>
              <a:ahLst/>
              <a:cxnLst/>
              <a:rect l="l" t="t" r="r" b="b"/>
              <a:pathLst>
                <a:path w="1485900" h="114300">
                  <a:moveTo>
                    <a:pt x="0" y="114300"/>
                  </a:moveTo>
                  <a:lnTo>
                    <a:pt x="1485900" y="114300"/>
                  </a:lnTo>
                  <a:lnTo>
                    <a:pt x="14859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1597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4859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A0D8E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0861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B596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686300" y="0"/>
              <a:ext cx="1600200" cy="114300"/>
            </a:xfrm>
            <a:custGeom>
              <a:avLst/>
              <a:gdLst/>
              <a:ahLst/>
              <a:cxnLst/>
              <a:rect l="l" t="t" r="r" b="b"/>
              <a:pathLst>
                <a:path w="1600200" h="114300">
                  <a:moveTo>
                    <a:pt x="0" y="114300"/>
                  </a:moveTo>
                  <a:lnTo>
                    <a:pt x="1600200" y="114300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31B8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286500" y="0"/>
              <a:ext cx="1485900" cy="114300"/>
            </a:xfrm>
            <a:custGeom>
              <a:avLst/>
              <a:gdLst/>
              <a:ahLst/>
              <a:cxnLst/>
              <a:rect l="l" t="t" r="r" b="b"/>
              <a:pathLst>
                <a:path w="1485900" h="114300">
                  <a:moveTo>
                    <a:pt x="0" y="114300"/>
                  </a:moveTo>
                  <a:lnTo>
                    <a:pt x="1485900" y="114300"/>
                  </a:lnTo>
                  <a:lnTo>
                    <a:pt x="14859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solidFill>
              <a:srgbClr val="033A4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4" name="object 3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026299" y="9270116"/>
            <a:ext cx="582168" cy="188151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176848" y="9198196"/>
            <a:ext cx="334315" cy="338158"/>
          </a:xfrm>
          <a:prstGeom prst="rect">
            <a:avLst/>
          </a:prstGeom>
        </p:spPr>
      </p:pic>
      <p:sp>
        <p:nvSpPr>
          <p:cNvPr id="36" name="object 36" descr=""/>
          <p:cNvSpPr txBox="1"/>
          <p:nvPr/>
        </p:nvSpPr>
        <p:spPr>
          <a:xfrm>
            <a:off x="6321792" y="9208720"/>
            <a:ext cx="997585" cy="2787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10900"/>
              </a:lnSpc>
              <a:spcBef>
                <a:spcPts val="105"/>
              </a:spcBef>
            </a:pP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Centre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of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b="1">
                <a:solidFill>
                  <a:srgbClr val="0075B3"/>
                </a:solidFill>
                <a:latin typeface="Open Sans"/>
                <a:cs typeface="Open Sans"/>
              </a:rPr>
              <a:t>Research</a:t>
            </a:r>
            <a:r>
              <a:rPr dirty="0" sz="500" spc="8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spc="-10" b="1">
                <a:solidFill>
                  <a:srgbClr val="0075B3"/>
                </a:solidFill>
                <a:latin typeface="Open Sans"/>
                <a:cs typeface="Open Sans"/>
              </a:rPr>
              <a:t>Expertise</a:t>
            </a:r>
            <a:r>
              <a:rPr dirty="0" sz="500" spc="500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for</a:t>
            </a:r>
            <a:r>
              <a:rPr dirty="0" sz="450" spc="45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the</a:t>
            </a:r>
            <a:r>
              <a:rPr dirty="0" sz="450" spc="5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>
                <a:solidFill>
                  <a:srgbClr val="4C5E66"/>
                </a:solidFill>
                <a:latin typeface="Open Sans"/>
                <a:cs typeface="Open Sans"/>
              </a:rPr>
              <a:t>Prevention</a:t>
            </a:r>
            <a:r>
              <a:rPr dirty="0" sz="450" spc="5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450" spc="-25">
                <a:solidFill>
                  <a:srgbClr val="4C5E66"/>
                </a:solidFill>
                <a:latin typeface="Open Sans"/>
                <a:cs typeface="Open Sans"/>
              </a:rPr>
              <a:t>of</a:t>
            </a:r>
            <a:r>
              <a:rPr dirty="0" sz="450" spc="500">
                <a:solidFill>
                  <a:srgbClr val="4C5E66"/>
                </a:solidFill>
                <a:latin typeface="Open Sans"/>
                <a:cs typeface="Open Sans"/>
              </a:rPr>
              <a:t> </a:t>
            </a:r>
            <a:r>
              <a:rPr dirty="0" sz="500" spc="10" b="1">
                <a:solidFill>
                  <a:srgbClr val="0075B3"/>
                </a:solidFill>
                <a:latin typeface="Open Sans"/>
                <a:cs typeface="Open Sans"/>
              </a:rPr>
              <a:t>Musculoskeletal</a:t>
            </a:r>
            <a:r>
              <a:rPr dirty="0" sz="500" spc="25" b="1">
                <a:solidFill>
                  <a:srgbClr val="0075B3"/>
                </a:solidFill>
                <a:latin typeface="Open Sans"/>
                <a:cs typeface="Open Sans"/>
              </a:rPr>
              <a:t> </a:t>
            </a:r>
            <a:r>
              <a:rPr dirty="0" sz="500" spc="-10" b="1">
                <a:solidFill>
                  <a:srgbClr val="0075B3"/>
                </a:solidFill>
                <a:latin typeface="Open Sans"/>
                <a:cs typeface="Open Sans"/>
              </a:rPr>
              <a:t>Disorders</a:t>
            </a:r>
            <a:endParaRPr sz="500">
              <a:latin typeface="Open Sans"/>
              <a:cs typeface="Open San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547212" y="9226022"/>
            <a:ext cx="1010919" cy="27749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700">
                <a:solidFill>
                  <a:srgbClr val="4C5E66"/>
                </a:solidFill>
                <a:latin typeface="Open Sans"/>
                <a:cs typeface="Open Sans"/>
              </a:rPr>
              <a:t>For more info </a:t>
            </a:r>
            <a:r>
              <a:rPr dirty="0" sz="700" spc="-10">
                <a:solidFill>
                  <a:srgbClr val="4C5E66"/>
                </a:solidFill>
                <a:latin typeface="Open Sans"/>
                <a:cs typeface="Open Sans"/>
              </a:rPr>
              <a:t>visit:</a:t>
            </a:r>
            <a:endParaRPr sz="7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800" spc="-10" b="1">
                <a:solidFill>
                  <a:srgbClr val="0075B3"/>
                </a:solidFill>
                <a:latin typeface="Open Sans SemiBold"/>
                <a:cs typeface="Open Sans SemiBold"/>
              </a:rPr>
              <a:t>msdprevention.com</a:t>
            </a:r>
            <a:endParaRPr sz="800">
              <a:latin typeface="Open Sans SemiBold"/>
              <a:cs typeface="Open Sans SemiBold"/>
            </a:endParaRPr>
          </a:p>
        </p:txBody>
      </p:sp>
      <p:sp>
        <p:nvSpPr>
          <p:cNvPr id="38" name="object 3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pc="-30"/>
              <a:t>CRE-</a:t>
            </a:r>
            <a:r>
              <a:rPr dirty="0" spc="-25"/>
              <a:t>MSD</a:t>
            </a:r>
          </a:p>
        </p:txBody>
      </p:sp>
      <p:sp>
        <p:nvSpPr>
          <p:cNvPr id="39" name="object 3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5"/>
              </a:spcBef>
            </a:pPr>
            <a:r>
              <a:rPr dirty="0"/>
              <a:t>©</a:t>
            </a:r>
            <a:r>
              <a:rPr dirty="0" spc="15"/>
              <a:t> </a:t>
            </a:r>
            <a:r>
              <a:rPr dirty="0"/>
              <a:t>2023</a:t>
            </a:r>
            <a:r>
              <a:rPr dirty="0" spc="15"/>
              <a:t> </a:t>
            </a:r>
            <a:r>
              <a:rPr dirty="0"/>
              <a:t>CRE-MSD.</a:t>
            </a:r>
            <a:r>
              <a:rPr dirty="0" spc="25"/>
              <a:t> </a:t>
            </a:r>
            <a:r>
              <a:rPr dirty="0"/>
              <a:t>CRE-MSD</a:t>
            </a:r>
            <a:r>
              <a:rPr dirty="0" spc="25"/>
              <a:t> </a:t>
            </a:r>
            <a:r>
              <a:rPr dirty="0"/>
              <a:t>receives</a:t>
            </a:r>
            <a:r>
              <a:rPr dirty="0" spc="15"/>
              <a:t> </a:t>
            </a:r>
            <a:r>
              <a:rPr dirty="0"/>
              <a:t>funding</a:t>
            </a:r>
            <a:r>
              <a:rPr dirty="0" spc="20"/>
              <a:t> </a:t>
            </a:r>
            <a:r>
              <a:rPr dirty="0"/>
              <a:t>through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grant</a:t>
            </a:r>
            <a:r>
              <a:rPr dirty="0" spc="15"/>
              <a:t> </a:t>
            </a:r>
            <a:r>
              <a:rPr dirty="0"/>
              <a:t>provided</a:t>
            </a:r>
            <a:r>
              <a:rPr dirty="0" spc="20"/>
              <a:t> </a:t>
            </a:r>
            <a:r>
              <a:rPr dirty="0"/>
              <a:t>by</a:t>
            </a:r>
            <a:r>
              <a:rPr dirty="0" spc="20"/>
              <a:t> </a:t>
            </a:r>
            <a:r>
              <a:rPr dirty="0"/>
              <a:t>the</a:t>
            </a:r>
            <a:r>
              <a:rPr dirty="0" spc="20"/>
              <a:t> </a:t>
            </a:r>
            <a:r>
              <a:rPr dirty="0"/>
              <a:t>Ontario</a:t>
            </a:r>
            <a:r>
              <a:rPr dirty="0" spc="15"/>
              <a:t> </a:t>
            </a:r>
            <a:r>
              <a:rPr dirty="0"/>
              <a:t>Ministry</a:t>
            </a:r>
            <a:r>
              <a:rPr dirty="0" spc="20"/>
              <a:t> </a:t>
            </a:r>
            <a:r>
              <a:rPr dirty="0"/>
              <a:t>of</a:t>
            </a:r>
            <a:r>
              <a:rPr dirty="0" spc="25"/>
              <a:t> </a:t>
            </a:r>
            <a:r>
              <a:rPr dirty="0"/>
              <a:t>Labour,</a:t>
            </a:r>
            <a:r>
              <a:rPr dirty="0" spc="10"/>
              <a:t> </a:t>
            </a:r>
            <a:r>
              <a:rPr dirty="0"/>
              <a:t>Immigration,</a:t>
            </a:r>
            <a:r>
              <a:rPr dirty="0" spc="15"/>
              <a:t> </a:t>
            </a:r>
            <a:r>
              <a:rPr dirty="0"/>
              <a:t>Training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25"/>
              <a:t> </a:t>
            </a:r>
            <a:r>
              <a:rPr dirty="0"/>
              <a:t>Skills</a:t>
            </a:r>
            <a:r>
              <a:rPr dirty="0" spc="20"/>
              <a:t> </a:t>
            </a:r>
            <a:r>
              <a:rPr dirty="0"/>
              <a:t>Development</a:t>
            </a:r>
            <a:r>
              <a:rPr dirty="0" spc="20"/>
              <a:t> </a:t>
            </a:r>
            <a:r>
              <a:rPr dirty="0"/>
              <a:t>(MLITSD).</a:t>
            </a:r>
            <a:r>
              <a:rPr dirty="0" spc="25"/>
              <a:t> </a:t>
            </a:r>
            <a:r>
              <a:rPr dirty="0"/>
              <a:t>The</a:t>
            </a:r>
            <a:r>
              <a:rPr dirty="0" spc="25"/>
              <a:t> </a:t>
            </a:r>
            <a:r>
              <a:rPr dirty="0"/>
              <a:t>views</a:t>
            </a:r>
            <a:r>
              <a:rPr dirty="0" spc="15"/>
              <a:t> </a:t>
            </a:r>
            <a:r>
              <a:rPr dirty="0"/>
              <a:t>expressed</a:t>
            </a:r>
            <a:r>
              <a:rPr dirty="0" spc="15"/>
              <a:t> </a:t>
            </a:r>
            <a:r>
              <a:rPr dirty="0"/>
              <a:t>are</a:t>
            </a:r>
            <a:r>
              <a:rPr dirty="0" spc="20"/>
              <a:t> </a:t>
            </a:r>
            <a:r>
              <a:rPr dirty="0"/>
              <a:t>those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15"/>
              <a:t> </a:t>
            </a:r>
            <a:r>
              <a:rPr dirty="0"/>
              <a:t>the</a:t>
            </a:r>
            <a:r>
              <a:rPr dirty="0" spc="15"/>
              <a:t> </a:t>
            </a:r>
            <a:r>
              <a:rPr dirty="0"/>
              <a:t>authors</a:t>
            </a:r>
            <a:r>
              <a:rPr dirty="0" spc="20"/>
              <a:t> </a:t>
            </a:r>
            <a:r>
              <a:rPr dirty="0"/>
              <a:t>and</a:t>
            </a:r>
            <a:r>
              <a:rPr dirty="0" spc="15"/>
              <a:t> </a:t>
            </a:r>
            <a:r>
              <a:rPr dirty="0"/>
              <a:t>do</a:t>
            </a:r>
            <a:r>
              <a:rPr dirty="0" spc="15"/>
              <a:t> </a:t>
            </a:r>
            <a:r>
              <a:rPr dirty="0"/>
              <a:t>not</a:t>
            </a:r>
            <a:r>
              <a:rPr dirty="0" spc="20"/>
              <a:t> </a:t>
            </a:r>
            <a:r>
              <a:rPr dirty="0" spc="-10"/>
              <a:t>necessarily</a:t>
            </a:r>
            <a:r>
              <a:rPr dirty="0" spc="500"/>
              <a:t> </a:t>
            </a:r>
            <a:r>
              <a:rPr dirty="0"/>
              <a:t>reﬂect</a:t>
            </a:r>
            <a:r>
              <a:rPr dirty="0" spc="-15"/>
              <a:t> </a:t>
            </a:r>
            <a:r>
              <a:rPr dirty="0"/>
              <a:t>those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Province.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Brooke Boyer</dc:creator>
  <dc:title>Psychosocial Factors_MSD and Mental Health Poster</dc:title>
  <dcterms:created xsi:type="dcterms:W3CDTF">2023-10-25T20:00:19Z</dcterms:created>
  <dcterms:modified xsi:type="dcterms:W3CDTF">2023-10-25T20:00:19Z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2023-10-25T00:00:00Z</vt:filetime>
  </property>
  <property fmtid="{D5CDD505-2E9C-101B-9397-08002B2CF9AE}" pid="5" name="Producer">
    <vt:lpwstr>Adobe PDF Library 17.0</vt:lpwstr>
  </property>
</Properties>
</file>